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77" r:id="rId2"/>
    <p:sldId id="535" r:id="rId3"/>
    <p:sldId id="538" r:id="rId4"/>
    <p:sldId id="539" r:id="rId5"/>
    <p:sldId id="548" r:id="rId6"/>
    <p:sldId id="549" r:id="rId7"/>
    <p:sldId id="747" r:id="rId8"/>
    <p:sldId id="749" r:id="rId9"/>
    <p:sldId id="748" r:id="rId10"/>
    <p:sldId id="716" r:id="rId11"/>
    <p:sldId id="715" r:id="rId12"/>
    <p:sldId id="540" r:id="rId13"/>
    <p:sldId id="725" r:id="rId14"/>
    <p:sldId id="726" r:id="rId15"/>
    <p:sldId id="727" r:id="rId16"/>
    <p:sldId id="728" r:id="rId17"/>
    <p:sldId id="750" r:id="rId18"/>
    <p:sldId id="751" r:id="rId19"/>
    <p:sldId id="753" r:id="rId20"/>
    <p:sldId id="752" r:id="rId21"/>
    <p:sldId id="739" r:id="rId22"/>
    <p:sldId id="732" r:id="rId23"/>
    <p:sldId id="713" r:id="rId24"/>
    <p:sldId id="552" r:id="rId25"/>
    <p:sldId id="553" r:id="rId26"/>
    <p:sldId id="469" r:id="rId27"/>
    <p:sldId id="709" r:id="rId28"/>
    <p:sldId id="742" r:id="rId29"/>
    <p:sldId id="744" r:id="rId30"/>
    <p:sldId id="745" r:id="rId31"/>
    <p:sldId id="746" r:id="rId32"/>
    <p:sldId id="708" r:id="rId33"/>
    <p:sldId id="557" r:id="rId34"/>
    <p:sldId id="733" r:id="rId35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3200" b="1" i="1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66FF33"/>
    <a:srgbClr val="CCFF33"/>
    <a:srgbClr val="0000FC"/>
    <a:srgbClr val="D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94630" autoAdjust="0"/>
  </p:normalViewPr>
  <p:slideViewPr>
    <p:cSldViewPr showGuides="1">
      <p:cViewPr varScale="1">
        <p:scale>
          <a:sx n="146" d="100"/>
          <a:sy n="146" d="100"/>
        </p:scale>
        <p:origin x="114" y="390"/>
      </p:cViewPr>
      <p:guideLst>
        <p:guide orient="horz" pos="3552"/>
        <p:guide pos="1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fld id="{6892CFA2-E077-4FB6-B7DB-A7EBEDA15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18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 i="0"/>
            </a:lvl1pPr>
          </a:lstStyle>
          <a:p>
            <a:pPr>
              <a:defRPr/>
            </a:pPr>
            <a:fld id="{6F106D75-17AA-4976-A345-9C10C1AF0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27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constraint is in aggregate form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106D75-17AA-4976-A345-9C10C1AF0A2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51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FBDD06AB-B8B1-4A38-A426-5EEB76E644FF}" type="slidenum">
              <a:rPr lang="en-US" sz="1200" b="0" i="0" smtClean="0"/>
              <a:pPr/>
              <a:t>13</a:t>
            </a:fld>
            <a:endParaRPr lang="en-US" sz="1200" b="0" i="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If there is a chord, this cut is still valid, but it does not cut the LP polytope at all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Here, the constraints have</a:t>
            </a:r>
            <a:r>
              <a:rPr lang="en-US" baseline="0" dirty="0" smtClean="0"/>
              <a:t> been converted into binary constraints (from the aggregated form on the previous slide).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15828C50-BB2F-4CDD-A343-83E1E99C3E87}" type="slidenum">
              <a:rPr lang="en-US" sz="1200" b="0" i="0" smtClean="0"/>
              <a:pPr/>
              <a:t>29</a:t>
            </a:fld>
            <a:endParaRPr lang="en-US" sz="1200" b="0" i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2E994A2-4783-4CC3-AD69-7CE4231B053C}" type="slidenum">
              <a:rPr lang="en-US" sz="1200" b="0" i="0" smtClean="0"/>
              <a:pPr/>
              <a:t>30</a:t>
            </a:fld>
            <a:endParaRPr lang="en-US" sz="1200" b="0" i="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30275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45CCF054-30E3-4286-9225-B4AE84DD168E}" type="slidenum">
              <a:rPr lang="en-US" sz="1200" b="0" i="0" smtClean="0"/>
              <a:pPr/>
              <a:t>31</a:t>
            </a:fld>
            <a:endParaRPr lang="en-US" sz="1200" b="0" i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5649A-280A-484F-8E61-52DF361F7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6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9FE56-4521-4B1C-BD45-9F19042AA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8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80976-99B0-42A4-BF90-F2FD9DCFF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9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EDD57-F83D-4CC4-B90E-67A45ACF9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4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41D9D-C33C-4462-B96C-EF0AA6732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8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379DD-E95A-42BC-83F8-9D8C9E36D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F4A28-F3C9-4251-8A0A-1B21FF48B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5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27F-7A1C-43DA-BFB1-94FDCAC6D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7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E8757-296E-4DA9-AFE4-4319652B8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2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B055C-1043-4067-8556-056D0ACC6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3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A195A-C97B-4E05-BE8C-DDB430425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7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7FD8B-5551-4FC0-895A-BFE5E2E9B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8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/>
            </a:lvl1pPr>
          </a:lstStyle>
          <a:p>
            <a:pPr>
              <a:defRPr/>
            </a:pPr>
            <a:fld id="{5B8BB8B2-23F6-4E15-81E6-3981D25FC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sandholm/windetalgs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.unl.edu/~shartke2/teaching/2008f432/Handout_Gomory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sandholm/Expressive%20commerce.Market%20Design%20book.v2.pdf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00200"/>
            <a:ext cx="8610600" cy="9874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Helvetica" pitchFamily="34" charset="0"/>
              </a:rPr>
              <a:t>Integer programming</a:t>
            </a:r>
            <a:r>
              <a:rPr lang="en-US" sz="1800" dirty="0" smtClean="0">
                <a:solidFill>
                  <a:schemeClr val="tx1"/>
                </a:solidFill>
                <a:latin typeface="Helvetica" pitchFamily="34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Helvetica" pitchFamily="34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Helvetica" pitchFamily="34" charset="0"/>
              </a:rPr>
              <a:t> </a:t>
            </a:r>
            <a:br>
              <a:rPr lang="en-US" sz="1800" dirty="0" smtClean="0">
                <a:solidFill>
                  <a:schemeClr val="tx1"/>
                </a:solidFill>
                <a:latin typeface="Helvetica" pitchFamily="34" charset="0"/>
              </a:rPr>
            </a:b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400800" cy="685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dirty="0" smtClean="0">
                <a:latin typeface="Helvetica" pitchFamily="34" charset="0"/>
              </a:rPr>
              <a:t>Tuomas Sandholm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84525" y="4843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en-US" sz="2400" b="0" i="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054479" y="4495800"/>
            <a:ext cx="711124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rgbClr val="00B0F0"/>
                </a:solidFill>
              </a:rPr>
              <a:t>Optional reading: </a:t>
            </a:r>
          </a:p>
          <a:p>
            <a:pPr>
              <a:defRPr/>
            </a:pPr>
            <a:r>
              <a:rPr lang="en-US" sz="2400" u="sng" dirty="0" smtClean="0">
                <a:solidFill>
                  <a:srgbClr val="C00000"/>
                </a:solidFill>
                <a:hlinkClick r:id="rId2"/>
              </a:rPr>
              <a:t>Optimal </a:t>
            </a:r>
            <a:r>
              <a:rPr lang="en-US" sz="2400" u="sng" dirty="0">
                <a:solidFill>
                  <a:srgbClr val="C00000"/>
                </a:solidFill>
                <a:hlinkClick r:id="rId2"/>
              </a:rPr>
              <a:t>Winner Determination Algorithms.</a:t>
            </a:r>
            <a:r>
              <a:rPr lang="en-US" sz="2400" dirty="0">
                <a:solidFill>
                  <a:srgbClr val="C00000"/>
                </a:solidFill>
                <a:hlinkClick r:id="rId2"/>
              </a:rPr>
              <a:t> 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Sandholm, T. 2006. </a:t>
            </a: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Chapter 14 of the book Combinatorial Auctions, </a:t>
            </a:r>
          </a:p>
          <a:p>
            <a:pP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Cramton, Shoham, and Steinberg, editors, MIT Press. </a:t>
            </a:r>
            <a:endParaRPr lang="en-US" sz="2300" i="0" dirty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4000" dirty="0" smtClean="0"/>
              <a:t>Branch and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2057400"/>
                <a:ext cx="8305800" cy="41148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</m:oMath>
                </a14:m>
                <a:r>
                  <a:rPr lang="en-US" dirty="0" smtClean="0"/>
                  <a:t> = value of best solution found so far</a:t>
                </a:r>
              </a:p>
              <a:p>
                <a:r>
                  <a:rPr lang="en-US" dirty="0"/>
                  <a:t>f</a:t>
                </a:r>
                <a:r>
                  <a:rPr lang="en-US" dirty="0" smtClean="0"/>
                  <a:t>=“</a:t>
                </a:r>
                <a:r>
                  <a:rPr lang="en-US" dirty="0" err="1" smtClean="0"/>
                  <a:t>g+h</a:t>
                </a:r>
                <a:r>
                  <a:rPr lang="en-US" dirty="0" smtClean="0"/>
                  <a:t>” = value of  LP relaxation</a:t>
                </a:r>
              </a:p>
              <a:p>
                <a:pPr lvl="1"/>
                <a:r>
                  <a:rPr lang="en-US" dirty="0" smtClean="0"/>
                  <a:t>this LP includes all the constraints from branching from the root to the current node</a:t>
                </a:r>
              </a:p>
              <a:p>
                <a:r>
                  <a:rPr lang="en-US" dirty="0" smtClean="0"/>
                  <a:t>Upper bounding: Prune (aka fathom) the path if f ≤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</p:txBody>
          </p:sp>
        </mc:Choice>
        <mc:Fallback xmlns="">
          <p:sp>
            <p:nvSpPr>
              <p:cNvPr id="163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2057400"/>
                <a:ext cx="8305800" cy="4114800"/>
              </a:xfrm>
              <a:blipFill>
                <a:blip r:embed="rId2"/>
                <a:stretch>
                  <a:fillRect l="-1689" t="-1333" r="-27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Cutting planes (aka cuts)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Extra linear constraints can be added to the LP to reduce the LP polytope and thus give tighter bounds (less optimistic f-values) if the constraints are guaranteed to not exclude any integer solutions =&gt; smaller search tree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Application-specific vs. general-purpose cuts</a:t>
            </a:r>
          </a:p>
          <a:p>
            <a:pPr>
              <a:lnSpc>
                <a:spcPct val="90000"/>
              </a:lnSpc>
            </a:pPr>
            <a:r>
              <a:rPr lang="en-US" sz="2400" i="1" dirty="0" smtClean="0"/>
              <a:t>Branch-and-cut algorithm</a:t>
            </a:r>
            <a:r>
              <a:rPr lang="en-US" sz="2400" dirty="0" smtClean="0"/>
              <a:t> = branch-and-bound algorithm that uses cuts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 </a:t>
            </a:r>
            <a:r>
              <a:rPr lang="en-US" sz="2000" i="1" dirty="0" smtClean="0"/>
              <a:t>global cut</a:t>
            </a:r>
            <a:r>
              <a:rPr lang="en-US" sz="2000" dirty="0" smtClean="0"/>
              <a:t> is valid throughout the search tree (in what follows, we’ll only consider these)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 </a:t>
            </a:r>
            <a:r>
              <a:rPr lang="en-US" sz="2000" i="1" dirty="0" smtClean="0"/>
              <a:t>local cut</a:t>
            </a:r>
            <a:r>
              <a:rPr lang="en-US" sz="2000" dirty="0" smtClean="0"/>
              <a:t> is guaranteed to be valid only in the subtree below the node at which it was generated (and thus needs to be removed from consideration when not in that subtree)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04800" y="150304"/>
            <a:ext cx="8581836" cy="6631496"/>
            <a:chOff x="304800" y="150304"/>
            <a:chExt cx="8581836" cy="6631496"/>
          </a:xfrm>
        </p:grpSpPr>
        <p:grpSp>
          <p:nvGrpSpPr>
            <p:cNvPr id="4" name="Group 3"/>
            <p:cNvGrpSpPr/>
            <p:nvPr/>
          </p:nvGrpSpPr>
          <p:grpSpPr>
            <a:xfrm>
              <a:off x="304800" y="150304"/>
              <a:ext cx="8581836" cy="6631496"/>
              <a:chOff x="304800" y="150304"/>
              <a:chExt cx="8581836" cy="6631496"/>
            </a:xfrm>
          </p:grpSpPr>
          <p:pic>
            <p:nvPicPr>
              <p:cNvPr id="6146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4800" y="150304"/>
                <a:ext cx="8581836" cy="66314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" name="Rectangle 2"/>
              <p:cNvSpPr/>
              <p:nvPr/>
            </p:nvSpPr>
            <p:spPr bwMode="auto">
              <a:xfrm>
                <a:off x="838200" y="2819400"/>
                <a:ext cx="7391400" cy="6858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" pitchFamily="18" charset="0"/>
                </a:endParaRPr>
              </a:p>
            </p:txBody>
          </p:sp>
        </p:grpSp>
        <p:sp>
          <p:nvSpPr>
            <p:cNvPr id="5" name="Rectangle 4"/>
            <p:cNvSpPr/>
            <p:nvPr/>
          </p:nvSpPr>
          <p:spPr bwMode="auto">
            <a:xfrm>
              <a:off x="914400" y="5791200"/>
              <a:ext cx="72390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45026" y="114177"/>
            <a:ext cx="8101384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0" i="0" dirty="0" smtClean="0"/>
              <a:t>Example:</a:t>
            </a:r>
          </a:p>
          <a:p>
            <a:pPr algn="ctr"/>
            <a:r>
              <a:rPr lang="en-US" sz="2800" b="0" dirty="0" smtClean="0"/>
              <a:t>Combinatorial auction winner determination problem</a:t>
            </a:r>
            <a:endParaRPr lang="en-US" sz="2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Example of a cut that is valid for winner determination: </a:t>
            </a:r>
            <a:br>
              <a:rPr lang="en-US" sz="4000" smtClean="0"/>
            </a:br>
            <a:r>
              <a:rPr lang="en-US" sz="4000" i="1" smtClean="0"/>
              <a:t>Odd hole inequality</a:t>
            </a: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1302597" y="3843460"/>
            <a:ext cx="2125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dirty="0"/>
              <a:t>E.g., 5-hole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57600" y="2685379"/>
            <a:ext cx="4114800" cy="2971800"/>
            <a:chOff x="1676400" y="2514600"/>
            <a:chExt cx="4114800" cy="2971800"/>
          </a:xfrm>
        </p:grpSpPr>
        <p:sp>
          <p:nvSpPr>
            <p:cNvPr id="26627" name="Oval 4"/>
            <p:cNvSpPr>
              <a:spLocks noChangeArrowheads="1"/>
            </p:cNvSpPr>
            <p:nvPr/>
          </p:nvSpPr>
          <p:spPr bwMode="auto">
            <a:xfrm>
              <a:off x="2438400" y="35814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Oval 5"/>
            <p:cNvSpPr>
              <a:spLocks noChangeArrowheads="1"/>
            </p:cNvSpPr>
            <p:nvPr/>
          </p:nvSpPr>
          <p:spPr bwMode="auto">
            <a:xfrm>
              <a:off x="2819400" y="4800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7"/>
            <p:cNvSpPr>
              <a:spLocks noChangeArrowheads="1"/>
            </p:cNvSpPr>
            <p:nvPr/>
          </p:nvSpPr>
          <p:spPr bwMode="auto">
            <a:xfrm>
              <a:off x="3581400" y="28194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8"/>
            <p:cNvSpPr>
              <a:spLocks noChangeArrowheads="1"/>
            </p:cNvSpPr>
            <p:nvPr/>
          </p:nvSpPr>
          <p:spPr bwMode="auto">
            <a:xfrm>
              <a:off x="4724400" y="34290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9"/>
            <p:cNvSpPr>
              <a:spLocks noChangeArrowheads="1"/>
            </p:cNvSpPr>
            <p:nvPr/>
          </p:nvSpPr>
          <p:spPr bwMode="auto">
            <a:xfrm>
              <a:off x="4114800" y="4800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Line 10"/>
            <p:cNvSpPr>
              <a:spLocks noChangeShapeType="1"/>
            </p:cNvSpPr>
            <p:nvPr/>
          </p:nvSpPr>
          <p:spPr bwMode="auto">
            <a:xfrm>
              <a:off x="2743200" y="4038600"/>
              <a:ext cx="2286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1"/>
            <p:cNvSpPr>
              <a:spLocks noChangeShapeType="1"/>
            </p:cNvSpPr>
            <p:nvPr/>
          </p:nvSpPr>
          <p:spPr bwMode="auto">
            <a:xfrm>
              <a:off x="3276600" y="5105400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2"/>
            <p:cNvSpPr>
              <a:spLocks noChangeShapeType="1"/>
            </p:cNvSpPr>
            <p:nvPr/>
          </p:nvSpPr>
          <p:spPr bwMode="auto">
            <a:xfrm flipV="1">
              <a:off x="4572000" y="3886200"/>
              <a:ext cx="381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3"/>
            <p:cNvSpPr>
              <a:spLocks noChangeShapeType="1"/>
            </p:cNvSpPr>
            <p:nvPr/>
          </p:nvSpPr>
          <p:spPr bwMode="auto">
            <a:xfrm>
              <a:off x="4038600" y="3124200"/>
              <a:ext cx="685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Line 14"/>
            <p:cNvSpPr>
              <a:spLocks noChangeShapeType="1"/>
            </p:cNvSpPr>
            <p:nvPr/>
          </p:nvSpPr>
          <p:spPr bwMode="auto">
            <a:xfrm flipV="1">
              <a:off x="2819400" y="3200400"/>
              <a:ext cx="838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Text Box 15"/>
            <p:cNvSpPr txBox="1">
              <a:spLocks noChangeArrowheads="1"/>
            </p:cNvSpPr>
            <p:nvPr/>
          </p:nvSpPr>
          <p:spPr bwMode="auto">
            <a:xfrm>
              <a:off x="3209925" y="3886200"/>
              <a:ext cx="13620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400" dirty="0"/>
                <a:t>No chord</a:t>
              </a:r>
            </a:p>
          </p:txBody>
        </p:sp>
        <p:sp>
          <p:nvSpPr>
            <p:cNvPr id="26639" name="Line 16"/>
            <p:cNvSpPr>
              <a:spLocks noChangeShapeType="1"/>
            </p:cNvSpPr>
            <p:nvPr/>
          </p:nvSpPr>
          <p:spPr bwMode="auto">
            <a:xfrm flipH="1" flipV="1">
              <a:off x="2057400" y="3429000"/>
              <a:ext cx="457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17"/>
            <p:cNvSpPr>
              <a:spLocks noChangeShapeType="1"/>
            </p:cNvSpPr>
            <p:nvPr/>
          </p:nvSpPr>
          <p:spPr bwMode="auto">
            <a:xfrm flipH="1">
              <a:off x="1676400" y="3962400"/>
              <a:ext cx="838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Line 18"/>
            <p:cNvSpPr>
              <a:spLocks noChangeShapeType="1"/>
            </p:cNvSpPr>
            <p:nvPr/>
          </p:nvSpPr>
          <p:spPr bwMode="auto">
            <a:xfrm flipV="1">
              <a:off x="3962400" y="2514600"/>
              <a:ext cx="6096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19"/>
            <p:cNvSpPr>
              <a:spLocks noChangeShapeType="1"/>
            </p:cNvSpPr>
            <p:nvPr/>
          </p:nvSpPr>
          <p:spPr bwMode="auto">
            <a:xfrm flipH="1" flipV="1">
              <a:off x="4876800" y="2590800"/>
              <a:ext cx="1524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Line 20"/>
            <p:cNvSpPr>
              <a:spLocks noChangeShapeType="1"/>
            </p:cNvSpPr>
            <p:nvPr/>
          </p:nvSpPr>
          <p:spPr bwMode="auto">
            <a:xfrm>
              <a:off x="5181600" y="36576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Line 21"/>
            <p:cNvSpPr>
              <a:spLocks noChangeShapeType="1"/>
            </p:cNvSpPr>
            <p:nvPr/>
          </p:nvSpPr>
          <p:spPr bwMode="auto">
            <a:xfrm>
              <a:off x="4495800" y="5181600"/>
              <a:ext cx="7620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Text Box 22"/>
            <p:cNvSpPr txBox="1">
              <a:spLocks noChangeArrowheads="1"/>
            </p:cNvSpPr>
            <p:nvPr/>
          </p:nvSpPr>
          <p:spPr bwMode="auto">
            <a:xfrm>
              <a:off x="2819400" y="4724400"/>
              <a:ext cx="48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800"/>
                <a:t>x</a:t>
              </a:r>
              <a:r>
                <a:rPr lang="en-US" sz="2800" baseline="-25000"/>
                <a:t>1</a:t>
              </a:r>
            </a:p>
          </p:txBody>
        </p:sp>
        <p:sp>
          <p:nvSpPr>
            <p:cNvPr id="26646" name="Text Box 23"/>
            <p:cNvSpPr txBox="1">
              <a:spLocks noChangeArrowheads="1"/>
            </p:cNvSpPr>
            <p:nvPr/>
          </p:nvSpPr>
          <p:spPr bwMode="auto">
            <a:xfrm>
              <a:off x="2438400" y="3505200"/>
              <a:ext cx="48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800"/>
                <a:t>x</a:t>
              </a:r>
              <a:r>
                <a:rPr lang="en-US" sz="2800" baseline="-25000"/>
                <a:t>2</a:t>
              </a:r>
            </a:p>
          </p:txBody>
        </p:sp>
        <p:sp>
          <p:nvSpPr>
            <p:cNvPr id="26647" name="Text Box 24"/>
            <p:cNvSpPr txBox="1">
              <a:spLocks noChangeArrowheads="1"/>
            </p:cNvSpPr>
            <p:nvPr/>
          </p:nvSpPr>
          <p:spPr bwMode="auto">
            <a:xfrm>
              <a:off x="4724400" y="3352800"/>
              <a:ext cx="48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800" dirty="0"/>
                <a:t>x</a:t>
              </a:r>
              <a:r>
                <a:rPr lang="en-US" sz="2800" baseline="-25000" dirty="0"/>
                <a:t>3</a:t>
              </a:r>
            </a:p>
          </p:txBody>
        </p:sp>
        <p:sp>
          <p:nvSpPr>
            <p:cNvPr id="26648" name="Text Box 25"/>
            <p:cNvSpPr txBox="1">
              <a:spLocks noChangeArrowheads="1"/>
            </p:cNvSpPr>
            <p:nvPr/>
          </p:nvSpPr>
          <p:spPr bwMode="auto">
            <a:xfrm>
              <a:off x="3581400" y="2743200"/>
              <a:ext cx="48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800" dirty="0"/>
                <a:t>x</a:t>
              </a:r>
              <a:r>
                <a:rPr lang="en-US" sz="2800" baseline="-25000" dirty="0"/>
                <a:t>8</a:t>
              </a:r>
            </a:p>
          </p:txBody>
        </p:sp>
        <p:sp>
          <p:nvSpPr>
            <p:cNvPr id="26649" name="Text Box 26"/>
            <p:cNvSpPr txBox="1">
              <a:spLocks noChangeArrowheads="1"/>
            </p:cNvSpPr>
            <p:nvPr/>
          </p:nvSpPr>
          <p:spPr bwMode="auto">
            <a:xfrm>
              <a:off x="4089400" y="4724400"/>
              <a:ext cx="48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800" dirty="0"/>
                <a:t>x</a:t>
              </a:r>
              <a:r>
                <a:rPr lang="en-US" sz="2800" baseline="-25000" dirty="0"/>
                <a:t>6</a:t>
              </a:r>
            </a:p>
          </p:txBody>
        </p:sp>
      </p:grpSp>
      <p:sp>
        <p:nvSpPr>
          <p:cNvPr id="26650" name="Text Box 27"/>
          <p:cNvSpPr txBox="1">
            <a:spLocks noChangeArrowheads="1"/>
          </p:cNvSpPr>
          <p:nvPr/>
        </p:nvSpPr>
        <p:spPr bwMode="auto">
          <a:xfrm>
            <a:off x="1414136" y="2519059"/>
            <a:ext cx="40214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 b="0" i="0" dirty="0" smtClean="0"/>
              <a:t>An edge in this constraint graph means </a:t>
            </a:r>
            <a:r>
              <a:rPr lang="en-US" sz="2000" b="0" i="0" dirty="0"/>
              <a:t>that bids share items, so both bids cannot be </a:t>
            </a:r>
            <a:r>
              <a:rPr lang="en-US" sz="2000" b="0" i="0" dirty="0" smtClean="0"/>
              <a:t>accepted.</a:t>
            </a:r>
            <a:endParaRPr lang="en-US" sz="2000" b="0" i="0" dirty="0"/>
          </a:p>
        </p:txBody>
      </p:sp>
      <p:sp>
        <p:nvSpPr>
          <p:cNvPr id="26651" name="Rectangle 28"/>
          <p:cNvSpPr>
            <a:spLocks noChangeArrowheads="1"/>
          </p:cNvSpPr>
          <p:nvPr/>
        </p:nvSpPr>
        <p:spPr bwMode="auto">
          <a:xfrm>
            <a:off x="3926681" y="5901654"/>
            <a:ext cx="43386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2</a:t>
            </a:r>
            <a:r>
              <a:rPr lang="en-US" dirty="0"/>
              <a:t> + x</a:t>
            </a:r>
            <a:r>
              <a:rPr lang="en-US" baseline="-25000" dirty="0"/>
              <a:t>3</a:t>
            </a:r>
            <a:r>
              <a:rPr lang="en-US" dirty="0"/>
              <a:t> + x</a:t>
            </a:r>
            <a:r>
              <a:rPr lang="en-US" baseline="-25000" dirty="0"/>
              <a:t>6</a:t>
            </a:r>
            <a:r>
              <a:rPr lang="en-US" dirty="0"/>
              <a:t> + x</a:t>
            </a:r>
            <a:r>
              <a:rPr lang="en-US" baseline="-25000" dirty="0"/>
              <a:t>8</a:t>
            </a:r>
            <a:r>
              <a:rPr lang="en-US" dirty="0"/>
              <a:t> ≤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52400"/>
            <a:ext cx="8305800" cy="1143000"/>
          </a:xfrm>
        </p:spPr>
        <p:txBody>
          <a:bodyPr/>
          <a:lstStyle/>
          <a:p>
            <a:r>
              <a:rPr lang="en-US" sz="4000" smtClean="0"/>
              <a:t>Separation using cuts</a:t>
            </a: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2286000" y="5638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V="1">
            <a:off x="2286000" y="2133600"/>
            <a:ext cx="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3962400" y="4038600"/>
            <a:ext cx="20574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733800" y="2133600"/>
            <a:ext cx="198120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600200" y="28194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29"/>
          <p:cNvSpPr>
            <a:spLocks noChangeShapeType="1"/>
          </p:cNvSpPr>
          <p:nvPr/>
        </p:nvSpPr>
        <p:spPr bwMode="auto">
          <a:xfrm flipH="1">
            <a:off x="4075113" y="2530475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30"/>
          <p:cNvSpPr txBox="1">
            <a:spLocks noChangeArrowheads="1"/>
          </p:cNvSpPr>
          <p:nvPr/>
        </p:nvSpPr>
        <p:spPr bwMode="auto">
          <a:xfrm>
            <a:off x="4379913" y="2209800"/>
            <a:ext cx="1487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2000"/>
              <a:t>LP optimum</a:t>
            </a:r>
          </a:p>
        </p:txBody>
      </p:sp>
      <p:sp>
        <p:nvSpPr>
          <p:cNvPr id="27658" name="Oval 32"/>
          <p:cNvSpPr>
            <a:spLocks noChangeArrowheads="1"/>
          </p:cNvSpPr>
          <p:nvPr/>
        </p:nvSpPr>
        <p:spPr bwMode="auto">
          <a:xfrm>
            <a:off x="22479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34"/>
          <p:cNvSpPr>
            <a:spLocks noChangeArrowheads="1"/>
          </p:cNvSpPr>
          <p:nvPr/>
        </p:nvSpPr>
        <p:spPr bwMode="auto">
          <a:xfrm>
            <a:off x="22479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Oval 35"/>
          <p:cNvSpPr>
            <a:spLocks noChangeArrowheads="1"/>
          </p:cNvSpPr>
          <p:nvPr/>
        </p:nvSpPr>
        <p:spPr bwMode="auto">
          <a:xfrm>
            <a:off x="22479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36"/>
          <p:cNvSpPr>
            <a:spLocks noChangeArrowheads="1"/>
          </p:cNvSpPr>
          <p:nvPr/>
        </p:nvSpPr>
        <p:spPr bwMode="auto">
          <a:xfrm>
            <a:off x="22479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37"/>
          <p:cNvSpPr>
            <a:spLocks noChangeArrowheads="1"/>
          </p:cNvSpPr>
          <p:nvPr/>
        </p:nvSpPr>
        <p:spPr bwMode="auto">
          <a:xfrm>
            <a:off x="22479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38"/>
          <p:cNvSpPr>
            <a:spLocks noChangeArrowheads="1"/>
          </p:cNvSpPr>
          <p:nvPr/>
        </p:nvSpPr>
        <p:spPr bwMode="auto">
          <a:xfrm>
            <a:off x="2895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39"/>
          <p:cNvSpPr>
            <a:spLocks noChangeArrowheads="1"/>
          </p:cNvSpPr>
          <p:nvPr/>
        </p:nvSpPr>
        <p:spPr bwMode="auto">
          <a:xfrm>
            <a:off x="2895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Oval 40"/>
          <p:cNvSpPr>
            <a:spLocks noChangeArrowheads="1"/>
          </p:cNvSpPr>
          <p:nvPr/>
        </p:nvSpPr>
        <p:spPr bwMode="auto">
          <a:xfrm>
            <a:off x="28956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Oval 41"/>
          <p:cNvSpPr>
            <a:spLocks noChangeArrowheads="1"/>
          </p:cNvSpPr>
          <p:nvPr/>
        </p:nvSpPr>
        <p:spPr bwMode="auto">
          <a:xfrm>
            <a:off x="2895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Oval 42"/>
          <p:cNvSpPr>
            <a:spLocks noChangeArrowheads="1"/>
          </p:cNvSpPr>
          <p:nvPr/>
        </p:nvSpPr>
        <p:spPr bwMode="auto">
          <a:xfrm>
            <a:off x="28956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Oval 43"/>
          <p:cNvSpPr>
            <a:spLocks noChangeArrowheads="1"/>
          </p:cNvSpPr>
          <p:nvPr/>
        </p:nvSpPr>
        <p:spPr bwMode="auto">
          <a:xfrm>
            <a:off x="35052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Oval 44"/>
          <p:cNvSpPr>
            <a:spLocks noChangeArrowheads="1"/>
          </p:cNvSpPr>
          <p:nvPr/>
        </p:nvSpPr>
        <p:spPr bwMode="auto">
          <a:xfrm>
            <a:off x="35052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Oval 45"/>
          <p:cNvSpPr>
            <a:spLocks noChangeArrowheads="1"/>
          </p:cNvSpPr>
          <p:nvPr/>
        </p:nvSpPr>
        <p:spPr bwMode="auto">
          <a:xfrm>
            <a:off x="35052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Oval 46"/>
          <p:cNvSpPr>
            <a:spLocks noChangeArrowheads="1"/>
          </p:cNvSpPr>
          <p:nvPr/>
        </p:nvSpPr>
        <p:spPr bwMode="auto">
          <a:xfrm>
            <a:off x="3505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Oval 47"/>
          <p:cNvSpPr>
            <a:spLocks noChangeArrowheads="1"/>
          </p:cNvSpPr>
          <p:nvPr/>
        </p:nvSpPr>
        <p:spPr bwMode="auto">
          <a:xfrm>
            <a:off x="35052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Oval 48"/>
          <p:cNvSpPr>
            <a:spLocks noChangeArrowheads="1"/>
          </p:cNvSpPr>
          <p:nvPr/>
        </p:nvSpPr>
        <p:spPr bwMode="auto"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Oval 49"/>
          <p:cNvSpPr>
            <a:spLocks noChangeArrowheads="1"/>
          </p:cNvSpPr>
          <p:nvPr/>
        </p:nvSpPr>
        <p:spPr bwMode="auto">
          <a:xfrm>
            <a:off x="4038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Oval 50"/>
          <p:cNvSpPr>
            <a:spLocks noChangeArrowheads="1"/>
          </p:cNvSpPr>
          <p:nvPr/>
        </p:nvSpPr>
        <p:spPr bwMode="auto">
          <a:xfrm>
            <a:off x="40386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Oval 51"/>
          <p:cNvSpPr>
            <a:spLocks noChangeArrowheads="1"/>
          </p:cNvSpPr>
          <p:nvPr/>
        </p:nvSpPr>
        <p:spPr bwMode="auto">
          <a:xfrm>
            <a:off x="4038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Oval 52"/>
          <p:cNvSpPr>
            <a:spLocks noChangeArrowheads="1"/>
          </p:cNvSpPr>
          <p:nvPr/>
        </p:nvSpPr>
        <p:spPr bwMode="auto">
          <a:xfrm>
            <a:off x="4038600" y="56007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Oval 54"/>
          <p:cNvSpPr>
            <a:spLocks noChangeArrowheads="1"/>
          </p:cNvSpPr>
          <p:nvPr/>
        </p:nvSpPr>
        <p:spPr bwMode="auto">
          <a:xfrm>
            <a:off x="45720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Oval 55"/>
          <p:cNvSpPr>
            <a:spLocks noChangeArrowheads="1"/>
          </p:cNvSpPr>
          <p:nvPr/>
        </p:nvSpPr>
        <p:spPr bwMode="auto">
          <a:xfrm>
            <a:off x="45720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3733800" y="3352800"/>
            <a:ext cx="1317625" cy="3140075"/>
            <a:chOff x="2352" y="2112"/>
            <a:chExt cx="830" cy="1978"/>
          </a:xfrm>
        </p:grpSpPr>
        <p:sp>
          <p:nvSpPr>
            <p:cNvPr id="27687" name="Line 58"/>
            <p:cNvSpPr>
              <a:spLocks noChangeShapeType="1"/>
            </p:cNvSpPr>
            <p:nvPr/>
          </p:nvSpPr>
          <p:spPr bwMode="auto">
            <a:xfrm flipV="1">
              <a:off x="2784" y="2112"/>
              <a:ext cx="48" cy="1728"/>
            </a:xfrm>
            <a:prstGeom prst="line">
              <a:avLst/>
            </a:prstGeom>
            <a:noFill/>
            <a:ln w="38100">
              <a:solidFill>
                <a:srgbClr val="D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Text Box 59"/>
            <p:cNvSpPr txBox="1">
              <a:spLocks noChangeArrowheads="1"/>
            </p:cNvSpPr>
            <p:nvPr/>
          </p:nvSpPr>
          <p:spPr bwMode="auto">
            <a:xfrm>
              <a:off x="2352" y="3840"/>
              <a:ext cx="8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DC0000"/>
                  </a:solidFill>
                </a:rPr>
                <a:t>Invalid cut</a:t>
              </a:r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4648200" y="3581400"/>
            <a:ext cx="3625850" cy="2362200"/>
            <a:chOff x="2928" y="2256"/>
            <a:chExt cx="2284" cy="1488"/>
          </a:xfrm>
        </p:grpSpPr>
        <p:sp>
          <p:nvSpPr>
            <p:cNvPr id="27685" name="Line 60"/>
            <p:cNvSpPr>
              <a:spLocks noChangeShapeType="1"/>
            </p:cNvSpPr>
            <p:nvPr/>
          </p:nvSpPr>
          <p:spPr bwMode="auto">
            <a:xfrm flipH="1">
              <a:off x="2928" y="2496"/>
              <a:ext cx="336" cy="1248"/>
            </a:xfrm>
            <a:prstGeom prst="line">
              <a:avLst/>
            </a:prstGeom>
            <a:noFill/>
            <a:ln w="38100">
              <a:solidFill>
                <a:srgbClr val="0000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Text Box 61"/>
            <p:cNvSpPr txBox="1">
              <a:spLocks noChangeArrowheads="1"/>
            </p:cNvSpPr>
            <p:nvPr/>
          </p:nvSpPr>
          <p:spPr bwMode="auto">
            <a:xfrm>
              <a:off x="3024" y="2256"/>
              <a:ext cx="21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0000FC"/>
                  </a:solidFill>
                </a:rPr>
                <a:t>Valid cut that does not separate</a:t>
              </a:r>
            </a:p>
          </p:txBody>
        </p:sp>
      </p:grp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2743200" y="2590800"/>
            <a:ext cx="4851400" cy="838200"/>
            <a:chOff x="1728" y="1632"/>
            <a:chExt cx="3056" cy="528"/>
          </a:xfrm>
        </p:grpSpPr>
        <p:sp>
          <p:nvSpPr>
            <p:cNvPr id="27683" name="Line 62"/>
            <p:cNvSpPr>
              <a:spLocks noChangeShapeType="1"/>
            </p:cNvSpPr>
            <p:nvPr/>
          </p:nvSpPr>
          <p:spPr bwMode="auto">
            <a:xfrm>
              <a:off x="1728" y="1632"/>
              <a:ext cx="1440" cy="432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Text Box 63"/>
            <p:cNvSpPr txBox="1">
              <a:spLocks noChangeArrowheads="1"/>
            </p:cNvSpPr>
            <p:nvPr/>
          </p:nvSpPr>
          <p:spPr bwMode="auto">
            <a:xfrm>
              <a:off x="3120" y="1910"/>
              <a:ext cx="16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2000">
                  <a:solidFill>
                    <a:srgbClr val="009900"/>
                  </a:solidFill>
                </a:rPr>
                <a:t>Valid cut that separates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find cuts that separate?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some cut families (and/or some problems), there are polynomial-time algorithms for finding a separating cut</a:t>
            </a:r>
          </a:p>
          <a:p>
            <a:r>
              <a:rPr lang="en-US" dirty="0" smtClean="0"/>
              <a:t>Or, use:</a:t>
            </a:r>
          </a:p>
          <a:p>
            <a:pPr lvl="1"/>
            <a:r>
              <a:rPr lang="en-US" dirty="0" smtClean="0"/>
              <a:t>Generate a cut</a:t>
            </a:r>
          </a:p>
          <a:p>
            <a:pPr lvl="2"/>
            <a:r>
              <a:rPr lang="en-US" dirty="0" smtClean="0"/>
              <a:t>Generation preferably biased towards cuts that are likely to separate</a:t>
            </a:r>
          </a:p>
          <a:p>
            <a:pPr lvl="1"/>
            <a:r>
              <a:rPr lang="en-US" dirty="0" smtClean="0"/>
              <a:t>Test whether it separates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z="3600" dirty="0" err="1" smtClean="0"/>
              <a:t>Gomory</a:t>
            </a:r>
            <a:r>
              <a:rPr lang="en-US" sz="3600" dirty="0" smtClean="0"/>
              <a:t> cut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Applicable to all problems where objective and constraints are linear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Valid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Cut is generated automatically using the LP optimum so that the cut </a:t>
            </a:r>
            <a:r>
              <a:rPr lang="en-US" sz="2800" dirty="0" smtClean="0"/>
              <a:t>separates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Very fast to generate (low-order polynomial time)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Powerful for many problems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228600"/>
            <a:ext cx="1885950" cy="13426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58883"/>
            <a:ext cx="7239000" cy="426720"/>
          </a:xfrm>
        </p:spPr>
        <p:txBody>
          <a:bodyPr/>
          <a:lstStyle/>
          <a:p>
            <a:r>
              <a:rPr lang="en-US" sz="2400" dirty="0" smtClean="0"/>
              <a:t>How to generate </a:t>
            </a:r>
            <a:r>
              <a:rPr lang="en-US" sz="2400" dirty="0" err="1" smtClean="0"/>
              <a:t>Gomory</a:t>
            </a:r>
            <a:r>
              <a:rPr lang="en-US" sz="2400" dirty="0" smtClean="0"/>
              <a:t> cuts? </a:t>
            </a:r>
            <a:r>
              <a:rPr lang="en-US" sz="700" dirty="0" smtClean="0"/>
              <a:t>[</a:t>
            </a:r>
            <a:r>
              <a:rPr lang="en-US" sz="700" dirty="0"/>
              <a:t>E</a:t>
            </a:r>
            <a:r>
              <a:rPr lang="en-US" sz="700" dirty="0" smtClean="0"/>
              <a:t>xample from </a:t>
            </a:r>
            <a:r>
              <a:rPr lang="en-US" sz="700" dirty="0"/>
              <a:t>http://www.ms.unimelb.edu.au/~moshe@unimelb/620-362/gomory</a:t>
            </a:r>
            <a:r>
              <a:rPr lang="en-US" sz="700" dirty="0" smtClean="0"/>
              <a:t>/]</a:t>
            </a:r>
            <a:endParaRPr lang="en-US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323309"/>
              </p:ext>
            </p:extLst>
          </p:nvPr>
        </p:nvGraphicFramePr>
        <p:xfrm>
          <a:off x="457200" y="533400"/>
          <a:ext cx="2743200" cy="18288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433470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z*: = max z = 5x</a:t>
                      </a:r>
                      <a:r>
                        <a:rPr lang="pl-PL" baseline="-25000" dirty="0"/>
                        <a:t>1</a:t>
                      </a:r>
                      <a:r>
                        <a:rPr lang="pl-PL" dirty="0"/>
                        <a:t> + </a:t>
                      </a:r>
                      <a:r>
                        <a:rPr lang="pl-PL" dirty="0" smtClean="0"/>
                        <a:t>8x</a:t>
                      </a:r>
                      <a:r>
                        <a:rPr lang="pl-PL" baseline="-25000" dirty="0" smtClean="0"/>
                        <a:t>2</a:t>
                      </a:r>
                      <a:endParaRPr lang="pl-P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203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s.t.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166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 + 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≤ </a:t>
                      </a:r>
                      <a:r>
                        <a:rPr lang="en-US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30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 + 9x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≤ </a:t>
                      </a:r>
                      <a:r>
                        <a:rPr lang="en-US" dirty="0"/>
                        <a:t>45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992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, 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≥ 0</a:t>
                      </a:r>
                      <a:r>
                        <a:rPr lang="en-US" dirty="0"/>
                        <a:t>, and integer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1524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034598"/>
              </p:ext>
            </p:extLst>
          </p:nvPr>
        </p:nvGraphicFramePr>
        <p:xfrm>
          <a:off x="457200" y="2850495"/>
          <a:ext cx="4648200" cy="1293741"/>
        </p:xfrm>
        <a:graphic>
          <a:graphicData uri="http://schemas.openxmlformats.org/drawingml/2006/table">
            <a:tbl>
              <a:tblPr/>
              <a:tblGrid>
                <a:gridCol w="774700">
                  <a:extLst>
                    <a:ext uri="{9D8B030D-6E8A-4147-A177-3AD203B41FA5}">
                      <a16:colId xmlns:a16="http://schemas.microsoft.com/office/drawing/2014/main" val="1395849015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1015066726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264276952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364841735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146801454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882542793"/>
                    </a:ext>
                  </a:extLst>
                </a:gridCol>
              </a:tblGrid>
              <a:tr h="275366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BV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x1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x2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s1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RHS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863456"/>
                  </a:ext>
                </a:extLst>
              </a:tr>
              <a:tr h="329647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x1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1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  0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2.25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-0.25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2.25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751212"/>
                  </a:ext>
                </a:extLst>
              </a:tr>
              <a:tr h="329647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x2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0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1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-1.25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0.25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  3.75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641048"/>
                  </a:ext>
                </a:extLst>
              </a:tr>
              <a:tr h="329647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0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0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1.25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  0.75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  41.25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623738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22803"/>
              </p:ext>
            </p:extLst>
          </p:nvPr>
        </p:nvGraphicFramePr>
        <p:xfrm>
          <a:off x="5448300" y="552794"/>
          <a:ext cx="2857500" cy="1790011"/>
        </p:xfrm>
        <a:graphic>
          <a:graphicData uri="http://schemas.openxmlformats.org/drawingml/2006/table">
            <a:tbl>
              <a:tblPr/>
              <a:tblGrid>
                <a:gridCol w="2857500">
                  <a:extLst>
                    <a:ext uri="{9D8B030D-6E8A-4147-A177-3AD203B41FA5}">
                      <a16:colId xmlns:a16="http://schemas.microsoft.com/office/drawing/2014/main" val="3814497643"/>
                    </a:ext>
                  </a:extLst>
                </a:gridCol>
              </a:tblGrid>
              <a:tr h="509851">
                <a:tc>
                  <a:txBody>
                    <a:bodyPr/>
                    <a:lstStyle/>
                    <a:p>
                      <a:r>
                        <a:rPr lang="pl-PL" dirty="0" smtClean="0"/>
                        <a:t>z*: = max z = 5x</a:t>
                      </a:r>
                      <a:r>
                        <a:rPr lang="pl-PL" baseline="-25000" dirty="0" smtClean="0"/>
                        <a:t>1</a:t>
                      </a:r>
                      <a:r>
                        <a:rPr lang="pl-PL" dirty="0" smtClean="0"/>
                        <a:t> + 8x</a:t>
                      </a:r>
                      <a:r>
                        <a:rPr lang="pl-PL" baseline="-25000" dirty="0" smtClean="0"/>
                        <a:t>2</a:t>
                      </a:r>
                      <a:endParaRPr lang="pl-P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902373"/>
                  </a:ext>
                </a:extLst>
              </a:tr>
              <a:tr h="33531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s.t.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88962"/>
                  </a:ext>
                </a:extLst>
              </a:tr>
              <a:tr h="838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 +   x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 + s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       = 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5x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 + 9x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 +       s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 = 45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, x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, s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, s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 ≥ 0, and integer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82046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1138537"/>
            <a:ext cx="1249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smtClean="0"/>
              <a:t>Introduce </a:t>
            </a:r>
          </a:p>
          <a:p>
            <a:r>
              <a:rPr lang="en-US" sz="1400" b="0" i="0" dirty="0" smtClean="0"/>
              <a:t>slack variables</a:t>
            </a:r>
            <a:endParaRPr lang="en-US" sz="1400" b="0" i="0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4381500" y="1676400"/>
            <a:ext cx="914400" cy="13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495300" y="2544570"/>
            <a:ext cx="46101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0" i="0" dirty="0" smtClean="0"/>
              <a:t>Optimal LP solution is x=(2.25,3.75) and the final Simplex Tableau is:</a:t>
            </a:r>
            <a:endParaRPr lang="en-US" sz="1200" b="0" i="0" dirty="0"/>
          </a:p>
        </p:txBody>
      </p:sp>
      <p:pic>
        <p:nvPicPr>
          <p:cNvPr id="16388" name="Picture 4" descr="http://www.ms.unimelb.edu.au/~moshe@unimelb/620-362/gomory/no_c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3390900" cy="207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http://www.ms.unimelb.edu.au/~moshe@unimelb/620-362/gomory/first_cu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4724400"/>
            <a:ext cx="3390900" cy="207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23909" y="4386241"/>
            <a:ext cx="4919937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econd 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row 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Simplex Tableau represents 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constraint</a:t>
            </a:r>
          </a:p>
          <a:p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0x</a:t>
            </a:r>
            <a:r>
              <a:rPr lang="en-US" altLang="en-US" sz="1600" b="0" i="0" baseline="-3000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+ x</a:t>
            </a:r>
            <a:r>
              <a:rPr lang="en-US" altLang="en-US" sz="1600" b="0" i="0" baseline="-3000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- 1.25s</a:t>
            </a:r>
            <a:r>
              <a:rPr lang="en-US" altLang="en-US" sz="1600" b="0" i="0" baseline="-3000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+ 0.25s</a:t>
            </a:r>
            <a:r>
              <a:rPr lang="en-US" altLang="en-US" sz="1600" b="0" i="0" baseline="-3000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= 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3.75</a:t>
            </a:r>
          </a:p>
          <a:p>
            <a:endParaRPr lang="en-US" altLang="en-US" sz="1000" b="0" i="0" dirty="0" smtClean="0">
              <a:solidFill>
                <a:srgbClr val="7030A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This 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constraint generates the 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following </a:t>
            </a:r>
            <a:r>
              <a:rPr lang="en-US" altLang="en-US" sz="1600" i="0" dirty="0" err="1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Gomory</a:t>
            </a:r>
            <a:r>
              <a:rPr lang="en-US" altLang="en-US" sz="160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cut:</a:t>
            </a:r>
            <a:endParaRPr lang="en-US" altLang="en-US" sz="1600" b="0" i="0" dirty="0" smtClean="0">
              <a:solidFill>
                <a:srgbClr val="7030A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0.75s</a:t>
            </a:r>
            <a:r>
              <a:rPr lang="en-US" altLang="en-US" sz="1600" b="0" i="0" baseline="-3000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+ 0.25s</a:t>
            </a:r>
            <a:r>
              <a:rPr lang="en-US" altLang="en-US" sz="1600" b="0" i="0" baseline="-3000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en-US" sz="1600" b="0" i="0" dirty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≥ 0.75 </a:t>
            </a:r>
          </a:p>
          <a:p>
            <a:endParaRPr lang="en-US" altLang="en-US" sz="1000" b="0" i="0" dirty="0">
              <a:solidFill>
                <a:srgbClr val="7030A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en-US" sz="1600" b="0" i="0" u="sng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General process for generating a </a:t>
            </a:r>
            <a:r>
              <a:rPr lang="en-US" altLang="en-US" sz="1600" b="0" i="0" u="sng" dirty="0" err="1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Gomory</a:t>
            </a:r>
            <a:r>
              <a:rPr lang="en-US" altLang="en-US" sz="1600" b="0" i="0" u="sng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cut from a row:</a:t>
            </a:r>
          </a:p>
          <a:p>
            <a:pPr marL="342900" indent="-342900">
              <a:buAutoNum type="arabicPeriod"/>
            </a:pPr>
            <a:r>
              <a:rPr lang="en-US" sz="1600" b="0" i="0" dirty="0" smtClean="0">
                <a:solidFill>
                  <a:srgbClr val="7030A0"/>
                </a:solidFill>
                <a:latin typeface="+mn-lt"/>
              </a:rPr>
              <a:t>Express </a:t>
            </a:r>
            <a:r>
              <a:rPr lang="en-US" sz="1600" b="0" i="0" dirty="0">
                <a:solidFill>
                  <a:srgbClr val="7030A0"/>
                </a:solidFill>
                <a:latin typeface="+mn-lt"/>
              </a:rPr>
              <a:t>each of the coefficients of the constraint as </a:t>
            </a:r>
            <a:r>
              <a:rPr lang="en-US" sz="1600" b="0" i="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US" sz="1600" b="0" i="0" dirty="0" smtClean="0">
                <a:solidFill>
                  <a:srgbClr val="7030A0"/>
                </a:solidFill>
                <a:latin typeface="+mn-lt"/>
              </a:rPr>
            </a:br>
            <a:r>
              <a:rPr lang="en-US" sz="1600" b="0" i="0" dirty="0" smtClean="0">
                <a:solidFill>
                  <a:srgbClr val="7030A0"/>
                </a:solidFill>
                <a:latin typeface="+mn-lt"/>
              </a:rPr>
              <a:t>the sum </a:t>
            </a:r>
            <a:r>
              <a:rPr lang="en-US" sz="1600" b="0" i="0" dirty="0">
                <a:solidFill>
                  <a:srgbClr val="7030A0"/>
                </a:solidFill>
                <a:latin typeface="+mn-lt"/>
              </a:rPr>
              <a:t>of an integer and a non-negative </a:t>
            </a:r>
            <a:r>
              <a:rPr lang="en-US" sz="1600" b="0" i="0" dirty="0" smtClean="0">
                <a:solidFill>
                  <a:srgbClr val="7030A0"/>
                </a:solidFill>
                <a:latin typeface="+mn-lt"/>
              </a:rPr>
              <a:t>fraction</a:t>
            </a:r>
          </a:p>
          <a:p>
            <a:pPr marL="342900" indent="-342900">
              <a:buAutoNum type="arabicPeriod"/>
            </a:pPr>
            <a:r>
              <a:rPr lang="en-US" altLang="en-US" sz="1600" b="0" i="0" dirty="0" smtClean="0">
                <a:solidFill>
                  <a:srgbClr val="7030A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Drop all the integer terms and change the = to </a:t>
            </a:r>
            <a:r>
              <a:rPr lang="en-US" altLang="en-US" sz="1600" b="0" i="0" dirty="0">
                <a:solidFill>
                  <a:srgbClr val="7030A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≥</a:t>
            </a:r>
            <a:endParaRPr lang="en-US" altLang="en-US" sz="1600" b="0" i="0" dirty="0">
              <a:solidFill>
                <a:srgbClr val="7030A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02492" y="1138537"/>
            <a:ext cx="154090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dirty="0" smtClean="0">
                <a:solidFill>
                  <a:srgbClr val="00B050"/>
                </a:solidFill>
              </a:rPr>
              <a:t>Assume coefficients and right hand sides are integers. (Can convert into this form if they are originally rational.) </a:t>
            </a:r>
            <a:endParaRPr lang="en-US" sz="1100" b="0" i="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99" y="1034612"/>
            <a:ext cx="4876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i="0" dirty="0" smtClean="0">
                <a:solidFill>
                  <a:srgbClr val="00B050"/>
                </a:solidFill>
              </a:rPr>
              <a:t>}</a:t>
            </a:r>
            <a:endParaRPr lang="en-US" sz="6000" i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4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2" grpId="0"/>
      <p:bldP spid="2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valid?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Obvious Theorem.</a:t>
            </a:r>
            <a:r>
              <a:rPr lang="en-US" dirty="0" smtClean="0"/>
              <a:t> Let IL and IR be any two integers, f </a:t>
            </a:r>
            <a:r>
              <a:rPr lang="en-US" dirty="0" smtClean="0"/>
              <a:t>a </a:t>
            </a:r>
            <a:r>
              <a:rPr lang="en-US" dirty="0" smtClean="0"/>
              <a:t>positive </a:t>
            </a:r>
            <a:r>
              <a:rPr lang="en-US" dirty="0" smtClean="0"/>
              <a:t>non-integer fraction, </a:t>
            </a:r>
            <a:r>
              <a:rPr lang="en-US" dirty="0" smtClean="0"/>
              <a:t>and F the sum of </a:t>
            </a:r>
            <a:r>
              <a:rPr lang="en-US" dirty="0" smtClean="0"/>
              <a:t>nonnegative </a:t>
            </a:r>
            <a:r>
              <a:rPr lang="en-US" dirty="0" smtClean="0"/>
              <a:t>fractions such that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IL + F = IR + f</a:t>
            </a:r>
          </a:p>
          <a:p>
            <a:pPr marL="0" indent="0">
              <a:buNone/>
            </a:pPr>
            <a:r>
              <a:rPr lang="en-US" dirty="0" smtClean="0"/>
              <a:t>Then	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 smtClean="0">
                <a:solidFill>
                  <a:srgbClr val="FF0000"/>
                </a:solidFill>
              </a:rPr>
              <a:t>≥ f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72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one creates (</a:t>
            </a:r>
            <a:r>
              <a:rPr lang="en-US" dirty="0" err="1"/>
              <a:t>Gomory</a:t>
            </a:r>
            <a:r>
              <a:rPr lang="en-US" dirty="0"/>
              <a:t>) cuts at the root, are they global or local?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one creates (</a:t>
            </a:r>
            <a:r>
              <a:rPr lang="en-US" dirty="0" err="1"/>
              <a:t>Gomory</a:t>
            </a:r>
            <a:r>
              <a:rPr lang="en-US" dirty="0"/>
              <a:t>) cuts at some other node of the search tree, are they global or local?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[A] </a:t>
            </a:r>
            <a:r>
              <a:rPr lang="en-US" dirty="0"/>
              <a:t>global; global</a:t>
            </a:r>
            <a:br>
              <a:rPr lang="en-US" dirty="0"/>
            </a:br>
            <a:r>
              <a:rPr lang="en-US" dirty="0" smtClean="0"/>
              <a:t>[B] </a:t>
            </a:r>
            <a:r>
              <a:rPr lang="en-US" dirty="0"/>
              <a:t>global; local</a:t>
            </a:r>
            <a:br>
              <a:rPr lang="en-US" dirty="0"/>
            </a:br>
            <a:r>
              <a:rPr lang="en-US" dirty="0" smtClean="0"/>
              <a:t>[C] </a:t>
            </a:r>
            <a:r>
              <a:rPr lang="en-US" dirty="0"/>
              <a:t>local; global</a:t>
            </a:r>
            <a:br>
              <a:rPr lang="en-US" dirty="0"/>
            </a:br>
            <a:r>
              <a:rPr lang="en-US" dirty="0" smtClean="0"/>
              <a:t>[D] </a:t>
            </a:r>
            <a:r>
              <a:rPr lang="en-US" dirty="0"/>
              <a:t>local; local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9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305800" cy="685800"/>
          </a:xfrm>
        </p:spPr>
        <p:txBody>
          <a:bodyPr/>
          <a:lstStyle/>
          <a:p>
            <a:r>
              <a:rPr lang="en-US" sz="2800" b="1" smtClean="0">
                <a:latin typeface="Helvetica" pitchFamily="34" charset="0"/>
              </a:rPr>
              <a:t>Example application: </a:t>
            </a:r>
            <a:br>
              <a:rPr lang="en-US" sz="2800" b="1" smtClean="0">
                <a:latin typeface="Helvetica" pitchFamily="34" charset="0"/>
              </a:rPr>
            </a:br>
            <a:r>
              <a:rPr lang="en-US" sz="2800" b="1" smtClean="0">
                <a:latin typeface="Helvetica" pitchFamily="34" charset="0"/>
              </a:rPr>
              <a:t>Winner determination in multi-</a:t>
            </a:r>
            <a:r>
              <a:rPr lang="en-US" sz="2800" b="1" i="1" smtClean="0">
                <a:solidFill>
                  <a:srgbClr val="0000FC"/>
                </a:solidFill>
                <a:latin typeface="Helvetica" pitchFamily="34" charset="0"/>
              </a:rPr>
              <a:t>item</a:t>
            </a:r>
            <a:r>
              <a:rPr lang="en-US" sz="2800" b="1" smtClean="0">
                <a:latin typeface="Helvetica" pitchFamily="34" charset="0"/>
              </a:rPr>
              <a:t> auctions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219200"/>
            <a:ext cx="8610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Auctioning multiple </a:t>
            </a:r>
            <a:r>
              <a:rPr lang="en-US" sz="1600" b="1" i="1" smtClean="0">
                <a:solidFill>
                  <a:srgbClr val="0000FC"/>
                </a:solidFill>
                <a:latin typeface="Helvetica" pitchFamily="34" charset="0"/>
              </a:rPr>
              <a:t>distinguishable</a:t>
            </a:r>
            <a:r>
              <a:rPr lang="en-US" sz="1600" b="1" smtClean="0">
                <a:latin typeface="Helvetica" pitchFamily="34" charset="0"/>
              </a:rPr>
              <a:t> items when </a:t>
            </a:r>
            <a:r>
              <a:rPr lang="en-US" sz="1600" b="1" smtClean="0">
                <a:solidFill>
                  <a:srgbClr val="DC0000"/>
                </a:solidFill>
                <a:latin typeface="Helvetica" pitchFamily="34" charset="0"/>
              </a:rPr>
              <a:t>bidders have preferences over combinations of items: </a:t>
            </a:r>
            <a:r>
              <a:rPr lang="en-US" sz="1600" b="1" i="1" smtClean="0">
                <a:solidFill>
                  <a:srgbClr val="DC0000"/>
                </a:solidFill>
                <a:latin typeface="Helvetica" pitchFamily="34" charset="0"/>
              </a:rPr>
              <a:t>complementarity &amp; substitutability</a:t>
            </a:r>
          </a:p>
          <a:p>
            <a:pPr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Example applications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Allocation of transportation tasks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Allocation of bandwidth</a:t>
            </a:r>
          </a:p>
          <a:p>
            <a:pPr lvl="2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Dynamically in computer networks</a:t>
            </a:r>
          </a:p>
          <a:p>
            <a:pPr lvl="2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Statically e.g. by FCC</a:t>
            </a:r>
          </a:p>
          <a:p>
            <a:pPr lvl="2">
              <a:lnSpc>
                <a:spcPct val="90000"/>
              </a:lnSpc>
            </a:pPr>
            <a:endParaRPr lang="en-US" sz="1600" b="1" smtClean="0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 smtClean="0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 smtClean="0">
              <a:latin typeface="Helvetica" pitchFamily="34" charset="0"/>
            </a:endParaRPr>
          </a:p>
          <a:p>
            <a:pPr lvl="2">
              <a:lnSpc>
                <a:spcPct val="90000"/>
              </a:lnSpc>
            </a:pPr>
            <a:endParaRPr lang="en-US" sz="1600" b="1" smtClean="0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Sourcing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Electricity markets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Securities markets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Liquidation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Reinsurance markets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Retail ecommerce: collectibles, flights-hotels-event tickets</a:t>
            </a:r>
          </a:p>
          <a:p>
            <a:pPr lvl="1">
              <a:lnSpc>
                <a:spcPct val="90000"/>
              </a:lnSpc>
            </a:pPr>
            <a:r>
              <a:rPr lang="en-US" sz="1600" b="1" smtClean="0">
                <a:latin typeface="Helvetica" pitchFamily="34" charset="0"/>
              </a:rPr>
              <a:t>Resource &amp; task allocation in operating systems &amp; mobile agent platforms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886200" y="3048000"/>
          <a:ext cx="1981200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" r:id="rId3" imgW="6121400" imgH="3594100" progId="">
                  <p:embed/>
                </p:oleObj>
              </mc:Choice>
              <mc:Fallback>
                <p:oleObj r:id="rId3" imgW="6121400" imgH="35941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048000"/>
                        <a:ext cx="1981200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Advanced topics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a typeface="ＭＳ Ｐゴシック" pitchFamily="34" charset="-128"/>
              </a:rPr>
              <a:t>There </a:t>
            </a:r>
            <a:r>
              <a:rPr lang="en-US" dirty="0">
                <a:solidFill>
                  <a:srgbClr val="0070C0"/>
                </a:solidFill>
                <a:ea typeface="ＭＳ Ｐゴシック" pitchFamily="34" charset="-128"/>
              </a:rPr>
              <a:t>is a more complex </a:t>
            </a:r>
            <a:r>
              <a:rPr lang="en-US" dirty="0" err="1" smtClean="0">
                <a:solidFill>
                  <a:srgbClr val="0070C0"/>
                </a:solidFill>
                <a:ea typeface="ＭＳ Ｐゴシック" pitchFamily="34" charset="-128"/>
              </a:rPr>
              <a:t>Gomory</a:t>
            </a:r>
            <a:r>
              <a:rPr lang="en-US" dirty="0" smtClean="0">
                <a:solidFill>
                  <a:srgbClr val="0070C0"/>
                </a:solidFill>
                <a:ea typeface="ＭＳ Ｐゴシック" pitchFamily="34" charset="-128"/>
              </a:rPr>
              <a:t> cut </a:t>
            </a:r>
            <a:r>
              <a:rPr lang="en-US" dirty="0">
                <a:solidFill>
                  <a:srgbClr val="0070C0"/>
                </a:solidFill>
                <a:ea typeface="ＭＳ Ｐゴシック" pitchFamily="34" charset="-128"/>
              </a:rPr>
              <a:t>for problems that also have real </a:t>
            </a:r>
            <a:r>
              <a:rPr lang="en-US" dirty="0" smtClean="0">
                <a:solidFill>
                  <a:srgbClr val="0070C0"/>
                </a:solidFill>
                <a:ea typeface="ＭＳ Ｐゴシック" pitchFamily="34" charset="-128"/>
              </a:rPr>
              <a:t>variables in addition to integer variable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There are also many other families of cuts, both general-purpose ones and problem-specific ones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61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86544" y="381000"/>
            <a:ext cx="8570912" cy="609600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  <a:ea typeface="ＭＳ Ｐゴシック" pitchFamily="34" charset="-128"/>
              </a:rPr>
              <a:t>Advanced topic: </a:t>
            </a:r>
            <a:r>
              <a:rPr lang="en-US" sz="3200" dirty="0" smtClean="0">
                <a:solidFill>
                  <a:srgbClr val="0070C0"/>
                </a:solidFill>
                <a:ea typeface="ＭＳ Ｐゴシック" pitchFamily="34" charset="-128"/>
              </a:rPr>
              <a:t>amazing!</a:t>
            </a:r>
            <a:br>
              <a:rPr lang="en-US" sz="3200" dirty="0" smtClean="0">
                <a:solidFill>
                  <a:srgbClr val="0070C0"/>
                </a:solidFill>
                <a:ea typeface="ＭＳ Ｐゴシック" pitchFamily="34" charset="-128"/>
              </a:rPr>
            </a:br>
            <a:r>
              <a:rPr lang="en-US" sz="3200" dirty="0" err="1" smtClean="0">
                <a:solidFill>
                  <a:srgbClr val="0070C0"/>
                </a:solidFill>
                <a:ea typeface="ＭＳ Ｐゴシック" pitchFamily="34" charset="-128"/>
              </a:rPr>
              <a:t>Gomory</a:t>
            </a:r>
            <a:r>
              <a:rPr lang="ja-JP" altLang="en-US" sz="3200" dirty="0">
                <a:solidFill>
                  <a:srgbClr val="0070C0"/>
                </a:solidFill>
                <a:ea typeface="ＭＳ Ｐゴシック" pitchFamily="34" charset="-128"/>
              </a:rPr>
              <a:t>’</a:t>
            </a:r>
            <a:r>
              <a:rPr lang="en-US" altLang="ja-JP" sz="3200" dirty="0">
                <a:solidFill>
                  <a:srgbClr val="0070C0"/>
                </a:solidFill>
                <a:ea typeface="ＭＳ Ｐゴシック" pitchFamily="34" charset="-128"/>
              </a:rPr>
              <a:t>s cutting plane algorithm</a:t>
            </a: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1148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Integer program (not </a:t>
            </a:r>
            <a:r>
              <a:rPr lang="en-US" sz="1600" dirty="0" smtClean="0">
                <a:solidFill>
                  <a:srgbClr val="0070C0"/>
                </a:solidFill>
                <a:ea typeface="ＭＳ Ｐゴシック" pitchFamily="34" charset="-128"/>
              </a:rPr>
              <a:t>one that also has real variables) </a:t>
            </a: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can be solved with no search by an algorithm that generates a finite number of these cuts. How many? 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A: Potentially exponentially many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In each iteration: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Generate a cut (LP </a:t>
            </a:r>
            <a:r>
              <a:rPr lang="en-US" sz="1600" dirty="0" smtClean="0">
                <a:solidFill>
                  <a:srgbClr val="0070C0"/>
                </a:solidFill>
                <a:ea typeface="ＭＳ Ｐゴシック" pitchFamily="34" charset="-128"/>
              </a:rPr>
              <a:t>Tableau </a:t>
            </a: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guides which cut is generated)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Include a new slack variable corresponding to that cut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Optimize the new LP (e.g., using dual simplex algorithm)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Rules against cycling in LP solving are needed to guarantee optimality in a finite number of steps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E.g</a:t>
            </a:r>
            <a:r>
              <a:rPr lang="en-US" sz="1600" dirty="0" smtClean="0">
                <a:solidFill>
                  <a:srgbClr val="0070C0"/>
                </a:solidFill>
                <a:ea typeface="ＭＳ Ｐゴシック" pitchFamily="34" charset="-128"/>
              </a:rPr>
              <a:t>., </a:t>
            </a:r>
            <a:r>
              <a:rPr lang="en-US" sz="1600" dirty="0" smtClean="0">
                <a:solidFill>
                  <a:srgbClr val="0070C0"/>
                </a:solidFill>
                <a:ea typeface="ＭＳ Ｐゴシック" pitchFamily="34" charset="-128"/>
                <a:hlinkClick r:id="rId2"/>
              </a:rPr>
              <a:t>http</a:t>
            </a: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  <a:hlinkClick r:id="rId2"/>
              </a:rPr>
              <a:t>://www.math.unl.edu/~shartke2/teaching/2008f432/Handout_Gomory.pdf</a:t>
            </a:r>
            <a:endParaRPr lang="en-US" sz="1600" dirty="0">
              <a:solidFill>
                <a:srgbClr val="0070C0"/>
              </a:solidFill>
              <a:ea typeface="ＭＳ Ｐゴシック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ea typeface="ＭＳ Ｐゴシック" pitchFamily="34" charset="-128"/>
              </a:rPr>
              <a:t>While this algorithm has been viewed as a mere curiosity, it has very recently shown promise on some practical problems (the choice of anti-cycling rule is key for speed in practice).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/>
          <a:lstStyle/>
          <a:p>
            <a:r>
              <a:rPr lang="en-US" sz="4000" dirty="0" smtClean="0"/>
              <a:t>Some good variable-selection heuristics </a:t>
            </a:r>
            <a:br>
              <a:rPr lang="en-US" sz="4000" dirty="0" smtClean="0"/>
            </a:br>
            <a:r>
              <a:rPr lang="en-US" sz="4000" dirty="0" smtClean="0"/>
              <a:t>for integer programs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114800"/>
          </a:xfrm>
        </p:spPr>
        <p:txBody>
          <a:bodyPr/>
          <a:lstStyle/>
          <a:p>
            <a:r>
              <a:rPr lang="en-US" sz="2000" dirty="0" smtClean="0"/>
              <a:t>“Strong branching” (= 1-step lookahead)</a:t>
            </a:r>
          </a:p>
          <a:p>
            <a:pPr lvl="1"/>
            <a:r>
              <a:rPr lang="en-US" sz="1800" dirty="0" smtClean="0"/>
              <a:t>At a node, for each variable (from a set of promising candidate variable) in turn, pretend that you branch on that variable and solve the node’s </a:t>
            </a:r>
            <a:r>
              <a:rPr lang="en-US" sz="1800" dirty="0" err="1" smtClean="0"/>
              <a:t>childrens</a:t>
            </a:r>
            <a:r>
              <a:rPr lang="en-US" sz="1800" dirty="0" smtClean="0"/>
              <a:t>’ LPs</a:t>
            </a:r>
          </a:p>
          <a:p>
            <a:pPr lvl="2"/>
            <a:r>
              <a:rPr lang="en-US" sz="1400" dirty="0" smtClean="0"/>
              <a:t>Sometimes child LPs are not solved to optimality (cap on # of dual pivots) to save time</a:t>
            </a:r>
          </a:p>
          <a:p>
            <a:pPr lvl="1"/>
            <a:r>
              <a:rPr lang="en-US" sz="1800" dirty="0" smtClean="0"/>
              <a:t>Pick the variable to branch on that leads to tightest child LP bounds</a:t>
            </a:r>
          </a:p>
          <a:p>
            <a:pPr lvl="2"/>
            <a:r>
              <a:rPr lang="en-US" sz="1600" dirty="0" smtClean="0"/>
              <a:t>Sometimes better and worse child are weighted differently</a:t>
            </a:r>
          </a:p>
          <a:p>
            <a:r>
              <a:rPr lang="en-US" sz="2000" dirty="0" smtClean="0"/>
              <a:t>“Reliability branching”</a:t>
            </a:r>
          </a:p>
          <a:p>
            <a:pPr lvl="1"/>
            <a:r>
              <a:rPr lang="en-US" sz="1800" dirty="0" smtClean="0"/>
              <a:t>Like strong branching, but once lookahead for a certain variable has been conducted at a large enough number of nodes, stop doing lookahead for that variable, and use average reduction in bound in past </a:t>
            </a:r>
            <a:r>
              <a:rPr lang="en-US" sz="1800" dirty="0" err="1" smtClean="0"/>
              <a:t>lookaheads</a:t>
            </a:r>
            <a:r>
              <a:rPr lang="en-US" sz="1800" dirty="0" smtClean="0"/>
              <a:t> for that variable as that variable’s goodness measure</a:t>
            </a:r>
          </a:p>
          <a:p>
            <a:r>
              <a:rPr lang="en-US" sz="2000" dirty="0" smtClean="0"/>
              <a:t>The design of good variable-selection heuristics for integer programs is largely an open research question</a:t>
            </a:r>
          </a:p>
          <a:p>
            <a:pPr lvl="1"/>
            <a:r>
              <a:rPr lang="en-US" sz="1800" dirty="0" smtClean="0"/>
              <a:t>Goodness of a variable-selection heuristic may also depend on the node-selection rule (e.g., A* versus DFS)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smtClean="0"/>
              <a:t>Identifying &amp; solving tractable cases at search nodes</a:t>
            </a:r>
            <a:br>
              <a:rPr lang="en-US" sz="3600" smtClean="0"/>
            </a:br>
            <a:r>
              <a:rPr lang="en-US" sz="3600" smtClean="0"/>
              <a:t>(so that no search is needed below such nodes)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781800" cy="1752600"/>
          </a:xfrm>
        </p:spPr>
        <p:txBody>
          <a:bodyPr/>
          <a:lstStyle/>
          <a:p>
            <a:r>
              <a:rPr lang="en-US" sz="2800" smtClean="0">
                <a:solidFill>
                  <a:schemeClr val="accent1"/>
                </a:solidFill>
              </a:rPr>
              <a:t>[Sandholm &amp; Suri AAAI-00, AIJ-03; see also Sandholm et al. Management Science 2005]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3600" b="1" smtClean="0">
                <a:latin typeface="Helvetica" pitchFamily="34" charset="0"/>
              </a:rPr>
              <a:t>Example 1: “Short” bids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425" y="1752600"/>
            <a:ext cx="86868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 smtClean="0">
                <a:latin typeface="Helvetica" pitchFamily="34" charset="0"/>
              </a:rPr>
              <a:t>Never branch on </a:t>
            </a:r>
            <a:r>
              <a:rPr lang="en-US" sz="2400" b="1" i="1" dirty="0" smtClean="0">
                <a:solidFill>
                  <a:srgbClr val="DC0000"/>
                </a:solidFill>
                <a:latin typeface="Helvetica" pitchFamily="34" charset="0"/>
              </a:rPr>
              <a:t>short</a:t>
            </a:r>
            <a:r>
              <a:rPr lang="en-US" sz="2400" b="1" dirty="0" smtClean="0">
                <a:latin typeface="Helvetica" pitchFamily="34" charset="0"/>
              </a:rPr>
              <a:t> bids with 1 or 2 items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</a:rPr>
              <a:t>At each search node, we solve short bids from bid graph separately 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latin typeface="Helvetica" pitchFamily="34" charset="0"/>
              </a:rPr>
              <a:t>O(#short bids </a:t>
            </a:r>
            <a:r>
              <a:rPr lang="en-US" baseline="30000" dirty="0" smtClean="0">
                <a:latin typeface="Helvetica" pitchFamily="34" charset="0"/>
              </a:rPr>
              <a:t>3</a:t>
            </a:r>
            <a:r>
              <a:rPr lang="en-US" dirty="0" smtClean="0">
                <a:latin typeface="Helvetica" pitchFamily="34" charset="0"/>
              </a:rPr>
              <a:t>) time at the node using maximal weighted matching</a:t>
            </a:r>
          </a:p>
          <a:p>
            <a:pPr lvl="3">
              <a:lnSpc>
                <a:spcPct val="90000"/>
              </a:lnSpc>
            </a:pPr>
            <a:r>
              <a:rPr lang="en-US" sz="1400" dirty="0" smtClean="0">
                <a:latin typeface="Helvetica" pitchFamily="34" charset="0"/>
              </a:rPr>
              <a:t>[Edmonds 65; Rothkopf et al 98]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latin typeface="Helvetica" pitchFamily="34" charset="0"/>
              </a:rPr>
              <a:t>NP-complete even if only 3 items per bid allowed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>
                <a:latin typeface="Helvetica" pitchFamily="34" charset="0"/>
              </a:rPr>
              <a:t>Dynamically</a:t>
            </a:r>
            <a:r>
              <a:rPr lang="en-US" sz="2400" dirty="0" smtClean="0">
                <a:latin typeface="Helvetica" pitchFamily="34" charset="0"/>
              </a:rPr>
              <a:t> delete items included in only one bid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Helvetic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 smtClean="0">
                <a:latin typeface="Helvetica" pitchFamily="34" charset="0"/>
              </a:rPr>
              <a:t>Can also do both short and long bids in </a:t>
            </a:r>
            <a:r>
              <a:rPr lang="en-US" sz="2400" b="1" dirty="0" err="1" smtClean="0">
                <a:latin typeface="Helvetica" pitchFamily="34" charset="0"/>
              </a:rPr>
              <a:t>polytime</a:t>
            </a:r>
            <a:endParaRPr lang="en-US" sz="2400" b="1" dirty="0" smtClean="0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Helvetica" pitchFamily="34" charset="0"/>
              </a:rPr>
              <a:t>So, the NP-hardness of the winner determination problem is caused by medium-sized bids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001963" y="973504"/>
            <a:ext cx="32493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0" i="0" dirty="0"/>
              <a:t>[</a:t>
            </a:r>
            <a:r>
              <a:rPr lang="en-US" sz="1600" b="0" i="0" dirty="0" smtClean="0"/>
              <a:t>Sandholm &amp; Suri </a:t>
            </a:r>
            <a:r>
              <a:rPr lang="en-US" sz="1600" b="0" i="0" dirty="0"/>
              <a:t>AAAI-00, AIJ-03]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05800" cy="5943600"/>
          </a:xfrm>
        </p:spPr>
        <p:txBody>
          <a:bodyPr/>
          <a:lstStyle/>
          <a:p>
            <a:r>
              <a:rPr lang="en-US" sz="1800" b="1" smtClean="0">
                <a:latin typeface="Helvetica" pitchFamily="34" charset="0"/>
              </a:rPr>
              <a:t>At each search node, use a polynomial algorithm if remaining bid graph only contains </a:t>
            </a:r>
            <a:r>
              <a:rPr lang="en-US" sz="1800" b="1" i="1" smtClean="0">
                <a:solidFill>
                  <a:srgbClr val="DC0000"/>
                </a:solidFill>
                <a:latin typeface="Helvetica" pitchFamily="34" charset="0"/>
              </a:rPr>
              <a:t>interval bids</a:t>
            </a:r>
          </a:p>
          <a:p>
            <a:pPr lvl="1"/>
            <a:r>
              <a:rPr lang="en-US" sz="1800" smtClean="0">
                <a:latin typeface="Helvetica" pitchFamily="34" charset="0"/>
              </a:rPr>
              <a:t>Ordered list of items: 1..#items</a:t>
            </a:r>
          </a:p>
          <a:p>
            <a:pPr lvl="1"/>
            <a:r>
              <a:rPr lang="en-US" sz="1800" smtClean="0">
                <a:latin typeface="Helvetica" pitchFamily="34" charset="0"/>
              </a:rPr>
              <a:t>Each bid is for some interval </a:t>
            </a:r>
            <a:r>
              <a:rPr lang="en-US" sz="1800" smtClean="0">
                <a:solidFill>
                  <a:srgbClr val="0000FC"/>
                </a:solidFill>
                <a:latin typeface="Helvetica" pitchFamily="34" charset="0"/>
              </a:rPr>
              <a:t>[q, r]</a:t>
            </a:r>
            <a:r>
              <a:rPr lang="en-US" sz="1800" smtClean="0">
                <a:latin typeface="Helvetica" pitchFamily="34" charset="0"/>
              </a:rPr>
              <a:t> of these items</a:t>
            </a:r>
          </a:p>
          <a:p>
            <a:pPr lvl="1"/>
            <a:r>
              <a:rPr lang="en-US" sz="1800" smtClean="0">
                <a:latin typeface="Helvetica" pitchFamily="34" charset="0"/>
              </a:rPr>
              <a:t>[Rothkopf et al. 98] presented </a:t>
            </a:r>
            <a:r>
              <a:rPr lang="en-US" sz="1800" smtClean="0">
                <a:solidFill>
                  <a:srgbClr val="DC0000"/>
                </a:solidFill>
                <a:latin typeface="Helvetica" pitchFamily="34" charset="0"/>
              </a:rPr>
              <a:t>O(#items</a:t>
            </a:r>
            <a:r>
              <a:rPr lang="en-US" sz="1800" baseline="30000" smtClean="0">
                <a:solidFill>
                  <a:srgbClr val="DC0000"/>
                </a:solidFill>
                <a:latin typeface="Helvetica" pitchFamily="34" charset="0"/>
              </a:rPr>
              <a:t>2</a:t>
            </a:r>
            <a:r>
              <a:rPr lang="en-US" sz="1800" smtClean="0">
                <a:solidFill>
                  <a:srgbClr val="DC0000"/>
                </a:solidFill>
                <a:latin typeface="Helvetica" pitchFamily="34" charset="0"/>
              </a:rPr>
              <a:t>)</a:t>
            </a:r>
            <a:r>
              <a:rPr lang="en-US" sz="1800" smtClean="0">
                <a:latin typeface="Helvetica" pitchFamily="34" charset="0"/>
              </a:rPr>
              <a:t> DP algorithm</a:t>
            </a:r>
          </a:p>
          <a:p>
            <a:pPr lvl="1"/>
            <a:r>
              <a:rPr lang="en-US" sz="1800" smtClean="0">
                <a:latin typeface="Helvetica" pitchFamily="34" charset="0"/>
              </a:rPr>
              <a:t>[Sandholm&amp;Suri AAAI-00, AIJ-03]  DP algorithm is </a:t>
            </a:r>
            <a:r>
              <a:rPr lang="en-US" sz="1800" smtClean="0">
                <a:solidFill>
                  <a:srgbClr val="DC0000"/>
                </a:solidFill>
                <a:latin typeface="Helvetica" pitchFamily="34" charset="0"/>
              </a:rPr>
              <a:t>O(#items + #bids)</a:t>
            </a:r>
          </a:p>
          <a:p>
            <a:pPr lvl="2"/>
            <a:r>
              <a:rPr lang="en-US" sz="1800" smtClean="0">
                <a:latin typeface="Helvetica" pitchFamily="34" charset="0"/>
              </a:rPr>
              <a:t>Bucket sort bids in ascending order of </a:t>
            </a:r>
            <a:r>
              <a:rPr lang="en-US" sz="1800" smtClean="0">
                <a:solidFill>
                  <a:srgbClr val="0000FC"/>
                </a:solidFill>
                <a:latin typeface="Helvetica" pitchFamily="34" charset="0"/>
              </a:rPr>
              <a:t>r</a:t>
            </a:r>
          </a:p>
          <a:p>
            <a:pPr lvl="2"/>
            <a:r>
              <a:rPr lang="en-US" sz="1800" smtClean="0">
                <a:latin typeface="Helvetica" pitchFamily="34" charset="0"/>
              </a:rPr>
              <a:t>opt(i) is the optimal solution using items 1..i</a:t>
            </a:r>
          </a:p>
          <a:p>
            <a:pPr lvl="2"/>
            <a:r>
              <a:rPr lang="en-US" sz="1800" smtClean="0">
                <a:latin typeface="Helvetica" pitchFamily="34" charset="0"/>
              </a:rPr>
              <a:t>opt(i) = max </a:t>
            </a:r>
            <a:r>
              <a:rPr lang="en-US" sz="1800" baseline="-25000" smtClean="0">
                <a:latin typeface="Helvetica" pitchFamily="34" charset="0"/>
              </a:rPr>
              <a:t>b in bids whose last item is i</a:t>
            </a:r>
            <a:r>
              <a:rPr lang="en-US" sz="1800" smtClean="0">
                <a:latin typeface="Helvetica" pitchFamily="34" charset="0"/>
              </a:rPr>
              <a:t> {p</a:t>
            </a:r>
            <a:r>
              <a:rPr lang="en-US" sz="1800" baseline="-25000" smtClean="0">
                <a:latin typeface="Helvetica" pitchFamily="34" charset="0"/>
              </a:rPr>
              <a:t>b</a:t>
            </a:r>
            <a:r>
              <a:rPr lang="en-US" sz="1800" smtClean="0">
                <a:latin typeface="Helvetica" pitchFamily="34" charset="0"/>
              </a:rPr>
              <a:t> + opt(</a:t>
            </a:r>
            <a:r>
              <a:rPr lang="en-US" sz="1800" smtClean="0">
                <a:solidFill>
                  <a:srgbClr val="0000FC"/>
                </a:solidFill>
                <a:latin typeface="Helvetica" pitchFamily="34" charset="0"/>
              </a:rPr>
              <a:t>q</a:t>
            </a:r>
            <a:r>
              <a:rPr lang="en-US" sz="1800" baseline="-25000" smtClean="0">
                <a:solidFill>
                  <a:srgbClr val="0000FC"/>
                </a:solidFill>
                <a:latin typeface="Helvetica" pitchFamily="34" charset="0"/>
              </a:rPr>
              <a:t>b</a:t>
            </a:r>
            <a:r>
              <a:rPr lang="en-US" sz="1800" smtClean="0">
                <a:latin typeface="Helvetica" pitchFamily="34" charset="0"/>
              </a:rPr>
              <a:t>-1), opt(i-1)}</a:t>
            </a:r>
          </a:p>
          <a:p>
            <a:r>
              <a:rPr lang="en-US" sz="1800" b="1" smtClean="0">
                <a:latin typeface="Helvetica" pitchFamily="34" charset="0"/>
              </a:rPr>
              <a:t>Identifying linear ordering</a:t>
            </a:r>
          </a:p>
          <a:p>
            <a:endParaRPr lang="en-US" sz="1800" b="1" smtClean="0">
              <a:latin typeface="Helvetica" pitchFamily="34" charset="0"/>
            </a:endParaRPr>
          </a:p>
          <a:p>
            <a:endParaRPr lang="en-US" sz="2800" smtClean="0"/>
          </a:p>
          <a:p>
            <a:endParaRPr lang="en-US" sz="2800" smtClean="0"/>
          </a:p>
          <a:p>
            <a:pPr lvl="1"/>
            <a:r>
              <a:rPr lang="en-US" sz="1800" smtClean="0">
                <a:latin typeface="Helvetica" pitchFamily="34" charset="0"/>
              </a:rPr>
              <a:t>Can be identified in O(|E|+|V|) time [Korte &amp; Mohring SIAM-89]</a:t>
            </a:r>
          </a:p>
          <a:p>
            <a:r>
              <a:rPr lang="en-US" sz="1800" b="1" smtClean="0">
                <a:latin typeface="Helvetica" pitchFamily="34" charset="0"/>
              </a:rPr>
              <a:t>Interval bids with wraparound can be identified in O(#bids</a:t>
            </a:r>
            <a:r>
              <a:rPr lang="en-US" sz="1800" b="1" baseline="30000" smtClean="0">
                <a:latin typeface="Helvetica" pitchFamily="34" charset="0"/>
              </a:rPr>
              <a:t>2</a:t>
            </a:r>
            <a:r>
              <a:rPr lang="en-US" sz="1800" b="1" smtClean="0">
                <a:latin typeface="Helvetica" pitchFamily="34" charset="0"/>
              </a:rPr>
              <a:t>) time </a:t>
            </a:r>
            <a:r>
              <a:rPr lang="en-US" sz="1800" smtClean="0">
                <a:latin typeface="Helvetica" pitchFamily="34" charset="0"/>
              </a:rPr>
              <a:t>[Spinrad SODA-93]</a:t>
            </a:r>
            <a:r>
              <a:rPr lang="en-US" sz="1800" b="1" smtClean="0">
                <a:latin typeface="Helvetica" pitchFamily="34" charset="0"/>
              </a:rPr>
              <a:t> and solved in </a:t>
            </a:r>
            <a:r>
              <a:rPr lang="en-US" sz="1800" b="1" smtClean="0">
                <a:solidFill>
                  <a:srgbClr val="DC0000"/>
                </a:solidFill>
                <a:latin typeface="Helvetica" pitchFamily="34" charset="0"/>
              </a:rPr>
              <a:t>O(#items (#items + #bids))</a:t>
            </a:r>
            <a:r>
              <a:rPr lang="en-US" sz="1800" b="1" smtClean="0">
                <a:latin typeface="Helvetica" pitchFamily="34" charset="0"/>
              </a:rPr>
              <a:t> time using our DP while DP of Rothkopf et al. is O(#items</a:t>
            </a:r>
            <a:r>
              <a:rPr lang="en-US" sz="1800" b="1" baseline="30000" smtClean="0">
                <a:latin typeface="Helvetica" pitchFamily="34" charset="0"/>
              </a:rPr>
              <a:t>3</a:t>
            </a:r>
            <a:r>
              <a:rPr lang="en-US" sz="1800" b="1" smtClean="0">
                <a:latin typeface="Helvetica" pitchFamily="34" charset="0"/>
              </a:rPr>
              <a:t>)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r>
              <a:rPr lang="en-US" sz="3200" b="1" smtClean="0">
                <a:latin typeface="Helvetica" pitchFamily="34" charset="0"/>
              </a:rPr>
              <a:t>Example 2: Interval bids</a:t>
            </a:r>
          </a:p>
        </p:txBody>
      </p:sp>
      <p:pic>
        <p:nvPicPr>
          <p:cNvPr id="3737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962400"/>
            <a:ext cx="7010400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319088"/>
            <a:ext cx="8047037" cy="621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181600" y="762000"/>
            <a:ext cx="361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1800" b="0" i="0"/>
              <a:t>[Sandholm &amp; Suri AAAI-00, AIJ-03]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95400" y="6096000"/>
            <a:ext cx="2133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441700" y="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i="0"/>
              <a:t>Example 3: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09600"/>
          </a:xfrm>
        </p:spPr>
        <p:txBody>
          <a:bodyPr/>
          <a:lstStyle/>
          <a:p>
            <a:r>
              <a:rPr lang="en-US" sz="3200" b="1" smtClean="0">
                <a:latin typeface="Helvetica" pitchFamily="34" charset="0"/>
              </a:rPr>
              <a:t>Example 3...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914400"/>
            <a:ext cx="8305800" cy="5562600"/>
          </a:xfrm>
        </p:spPr>
        <p:txBody>
          <a:bodyPr/>
          <a:lstStyle/>
          <a:p>
            <a:r>
              <a:rPr lang="en-US" sz="2400" b="1" smtClean="0">
                <a:latin typeface="Helvetica" pitchFamily="34" charset="0"/>
              </a:rPr>
              <a:t>Thrm. </a:t>
            </a:r>
            <a:r>
              <a:rPr lang="en-US" sz="2000" smtClean="0">
                <a:solidFill>
                  <a:schemeClr val="accent1"/>
                </a:solidFill>
                <a:latin typeface="Helvetica" pitchFamily="34" charset="0"/>
              </a:rPr>
              <a:t>[Conitzer, Derryberry &amp; Sandholm AAAI-04]</a:t>
            </a:r>
            <a:r>
              <a:rPr lang="en-US" sz="2400" b="1" smtClean="0">
                <a:latin typeface="Helvetica" pitchFamily="34" charset="0"/>
              </a:rPr>
              <a:t> </a:t>
            </a:r>
            <a:r>
              <a:rPr lang="en-US" sz="2400" smtClean="0">
                <a:solidFill>
                  <a:srgbClr val="009900"/>
                </a:solidFill>
                <a:latin typeface="Helvetica" pitchFamily="34" charset="0"/>
              </a:rPr>
              <a:t>An item tree that matches the remaining bids (if one exists) can be </a:t>
            </a:r>
            <a:r>
              <a:rPr lang="en-US" sz="2400" i="1" smtClean="0">
                <a:solidFill>
                  <a:srgbClr val="009900"/>
                </a:solidFill>
                <a:latin typeface="Helvetica" pitchFamily="34" charset="0"/>
              </a:rPr>
              <a:t>constructed</a:t>
            </a:r>
            <a:r>
              <a:rPr lang="en-US" sz="2400" smtClean="0">
                <a:solidFill>
                  <a:srgbClr val="009900"/>
                </a:solidFill>
                <a:latin typeface="Helvetica" pitchFamily="34" charset="0"/>
              </a:rPr>
              <a:t> in time 				        O(|Bids| |#items that any one bid contains|</a:t>
            </a:r>
            <a:r>
              <a:rPr lang="en-US" sz="2400" baseline="30000" smtClean="0">
                <a:solidFill>
                  <a:srgbClr val="009900"/>
                </a:solidFill>
                <a:latin typeface="Helvetica" pitchFamily="34" charset="0"/>
              </a:rPr>
              <a:t>2 </a:t>
            </a:r>
            <a:r>
              <a:rPr lang="en-US" sz="2400" smtClean="0">
                <a:solidFill>
                  <a:srgbClr val="009900"/>
                </a:solidFill>
                <a:latin typeface="Helvetica" pitchFamily="34" charset="0"/>
              </a:rPr>
              <a:t>+ |Items|</a:t>
            </a:r>
            <a:r>
              <a:rPr lang="en-US" sz="2400" baseline="30000" smtClean="0">
                <a:solidFill>
                  <a:srgbClr val="009900"/>
                </a:solidFill>
                <a:latin typeface="Helvetica" pitchFamily="34" charset="0"/>
              </a:rPr>
              <a:t>2</a:t>
            </a:r>
            <a:r>
              <a:rPr lang="en-US" sz="2400" smtClean="0">
                <a:solidFill>
                  <a:srgbClr val="009900"/>
                </a:solidFill>
                <a:latin typeface="Helvetica" pitchFamily="34" charset="0"/>
              </a:rPr>
              <a:t>)</a:t>
            </a:r>
          </a:p>
          <a:p>
            <a:r>
              <a:rPr lang="en-US" sz="2400" smtClean="0">
                <a:latin typeface="Helvetica" pitchFamily="34" charset="0"/>
              </a:rPr>
              <a:t>Algorithm</a:t>
            </a:r>
            <a:r>
              <a:rPr lang="en-US" sz="2400" b="1" smtClean="0">
                <a:latin typeface="Helvetica" pitchFamily="34" charset="0"/>
              </a:rPr>
              <a:t>:</a:t>
            </a:r>
          </a:p>
          <a:p>
            <a:pPr lvl="1"/>
            <a:r>
              <a:rPr lang="en-US" sz="2000" smtClean="0">
                <a:latin typeface="Helvetica" pitchFamily="34" charset="0"/>
              </a:rPr>
              <a:t>Make a graph with the items as vertices</a:t>
            </a:r>
          </a:p>
          <a:p>
            <a:pPr lvl="1"/>
            <a:r>
              <a:rPr lang="en-US" sz="2000" smtClean="0">
                <a:latin typeface="Helvetica" pitchFamily="34" charset="0"/>
              </a:rPr>
              <a:t>Each edge (</a:t>
            </a:r>
            <a:r>
              <a:rPr lang="en-US" sz="2000" i="1" smtClean="0">
                <a:latin typeface="Helvetica" pitchFamily="34" charset="0"/>
              </a:rPr>
              <a:t>i, j) </a:t>
            </a:r>
            <a:r>
              <a:rPr lang="en-US" sz="2000" smtClean="0">
                <a:latin typeface="Helvetica" pitchFamily="34" charset="0"/>
              </a:rPr>
              <a:t>gets weight </a:t>
            </a:r>
            <a:r>
              <a:rPr lang="en-US" sz="2000" i="1" smtClean="0">
                <a:latin typeface="Helvetica" pitchFamily="34" charset="0"/>
              </a:rPr>
              <a:t>#(bids with both i and j)</a:t>
            </a:r>
          </a:p>
          <a:p>
            <a:pPr lvl="1"/>
            <a:r>
              <a:rPr lang="en-US" sz="2000" smtClean="0">
                <a:latin typeface="Helvetica" pitchFamily="34" charset="0"/>
              </a:rPr>
              <a:t>Construct maximum spanning tree of this graph: O(|Items|</a:t>
            </a:r>
            <a:r>
              <a:rPr lang="en-US" sz="2000" baseline="30000" smtClean="0">
                <a:latin typeface="Helvetica" pitchFamily="34" charset="0"/>
              </a:rPr>
              <a:t>2</a:t>
            </a:r>
            <a:r>
              <a:rPr lang="en-US" sz="2000" smtClean="0">
                <a:latin typeface="Helvetica" pitchFamily="34" charset="0"/>
              </a:rPr>
              <a:t>) time</a:t>
            </a:r>
          </a:p>
          <a:p>
            <a:pPr lvl="1"/>
            <a:r>
              <a:rPr lang="en-US" sz="2000" b="1" smtClean="0">
                <a:latin typeface="Helvetica" pitchFamily="34" charset="0"/>
              </a:rPr>
              <a:t>Thrm. </a:t>
            </a:r>
            <a:r>
              <a:rPr lang="en-US" sz="2000" smtClean="0">
                <a:latin typeface="Helvetica" pitchFamily="34" charset="0"/>
              </a:rPr>
              <a:t>The resulting tree will have the maximum possible weight </a:t>
            </a:r>
            <a:r>
              <a:rPr lang="en-US" sz="2000" i="1" smtClean="0">
                <a:latin typeface="Helvetica" pitchFamily="34" charset="0"/>
              </a:rPr>
              <a:t>#(occurrences of items in bids)</a:t>
            </a:r>
            <a:r>
              <a:rPr lang="en-US" sz="2000" smtClean="0">
                <a:latin typeface="Helvetica" pitchFamily="34" charset="0"/>
              </a:rPr>
              <a:t> - |Bids| iff it is a valid item tree</a:t>
            </a:r>
          </a:p>
          <a:p>
            <a:r>
              <a:rPr lang="en-US" sz="2400" b="1" smtClean="0">
                <a:solidFill>
                  <a:srgbClr val="DC0000"/>
                </a:solidFill>
                <a:latin typeface="Helvetica" pitchFamily="34" charset="0"/>
              </a:rPr>
              <a:t>Complexity of constructing an item graph of treewidth 2 is unknown but it is NP-hard already for treewidth 3 [Gottlob &amp; Greco EC-07] </a:t>
            </a:r>
            <a:r>
              <a:rPr lang="en-US" sz="2400" b="1" smtClean="0">
                <a:solidFill>
                  <a:srgbClr val="009900"/>
                </a:solidFill>
                <a:latin typeface="Helvetica" pitchFamily="34" charset="0"/>
              </a:rPr>
              <a:t>(but complexity of solving any such case </a:t>
            </a:r>
            <a:r>
              <a:rPr lang="en-US" sz="2400" b="1" i="1" smtClean="0">
                <a:solidFill>
                  <a:srgbClr val="009900"/>
                </a:solidFill>
                <a:latin typeface="Helvetica" pitchFamily="34" charset="0"/>
              </a:rPr>
              <a:t>given the item graph</a:t>
            </a:r>
            <a:r>
              <a:rPr lang="en-US" sz="2400" b="1" smtClean="0">
                <a:solidFill>
                  <a:srgbClr val="009900"/>
                </a:solidFill>
                <a:latin typeface="Helvetica" pitchFamily="34" charset="0"/>
              </a:rPr>
              <a:t> is “polynomial-time” - exponential only in the treewidth)</a:t>
            </a:r>
          </a:p>
          <a:p>
            <a:endParaRPr lang="en-US" sz="2400" b="1" smtClean="0"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457200"/>
          </a:xfrm>
        </p:spPr>
        <p:txBody>
          <a:bodyPr/>
          <a:lstStyle/>
          <a:p>
            <a:r>
              <a:rPr lang="en-US" sz="2800" b="1" smtClean="0">
                <a:latin typeface="Helvetica" pitchFamily="34" charset="0"/>
              </a:rPr>
              <a:t>Example 4: Even more generality: Item </a:t>
            </a:r>
            <a:r>
              <a:rPr lang="en-US" sz="2800" b="1" i="1" smtClean="0">
                <a:latin typeface="Helvetica" pitchFamily="34" charset="0"/>
              </a:rPr>
              <a:t>graphs</a:t>
            </a:r>
            <a:r>
              <a:rPr lang="en-US" sz="2800" b="1" smtClean="0">
                <a:latin typeface="Helvetica" pitchFamily="34" charset="0"/>
              </a:rPr>
              <a:t> </a:t>
            </a:r>
            <a:r>
              <a:rPr lang="en-US" sz="3600" b="1" smtClean="0">
                <a:latin typeface="Helvetica" pitchFamily="34" charset="0"/>
              </a:rPr>
              <a:t/>
            </a:r>
            <a:br>
              <a:rPr lang="en-US" sz="3600" b="1" smtClean="0">
                <a:latin typeface="Helvetica" pitchFamily="34" charset="0"/>
              </a:rPr>
            </a:br>
            <a:r>
              <a:rPr lang="en-US" sz="2000" b="1" smtClean="0">
                <a:solidFill>
                  <a:srgbClr val="0000FC"/>
                </a:solidFill>
                <a:latin typeface="Helvetica" pitchFamily="34" charset="0"/>
              </a:rPr>
              <a:t>[Conitzer, Derryberry, Sandholm AAAI-04]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839200" cy="5791200"/>
          </a:xfrm>
        </p:spPr>
        <p:txBody>
          <a:bodyPr/>
          <a:lstStyle/>
          <a:p>
            <a:r>
              <a:rPr lang="en-US" sz="2400" b="1" smtClean="0">
                <a:solidFill>
                  <a:srgbClr val="66FF33"/>
                </a:solidFill>
                <a:latin typeface="Helvetica" pitchFamily="34" charset="0"/>
              </a:rPr>
              <a:t>Item graph</a:t>
            </a:r>
            <a:r>
              <a:rPr lang="en-US" sz="2400" b="1" smtClean="0">
                <a:latin typeface="Helvetica" pitchFamily="34" charset="0"/>
              </a:rPr>
              <a:t> = graph with the items as vertices where every bid is on a </a:t>
            </a:r>
            <a:r>
              <a:rPr lang="en-US" sz="2400" b="1" smtClean="0">
                <a:solidFill>
                  <a:schemeClr val="accent2"/>
                </a:solidFill>
                <a:latin typeface="Helvetica" pitchFamily="34" charset="0"/>
              </a:rPr>
              <a:t>connected set</a:t>
            </a:r>
            <a:r>
              <a:rPr lang="en-US" sz="2400" b="1" smtClean="0">
                <a:latin typeface="Helvetica" pitchFamily="34" charset="0"/>
              </a:rPr>
              <a:t> of items</a:t>
            </a:r>
          </a:p>
          <a:p>
            <a:r>
              <a:rPr lang="en-US" sz="2400" b="1" smtClean="0">
                <a:latin typeface="Helvetica" pitchFamily="34" charset="0"/>
              </a:rPr>
              <a:t>Example:</a:t>
            </a:r>
            <a:endParaRPr lang="en-US" sz="2800" b="1" smtClean="0">
              <a:latin typeface="Helvetica" pitchFamily="34" charset="0"/>
            </a:endParaRP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2860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4343400" y="40989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43434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343400" y="20415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6400800" y="30321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2590800" y="3413125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V="1">
            <a:off x="4724400" y="3336925"/>
            <a:ext cx="1676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4724400" y="326072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2667000" y="326072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724400" y="2346325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V="1">
            <a:off x="2590800" y="2346325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838200" y="2593975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Ticket to Alcatraz, San Francisco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934200" y="2574925"/>
            <a:ext cx="1828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Ticket to Children’s Museum, San Jose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4648200" y="19653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Caltrain ticket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4419600" y="28035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Rental car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4343400" y="4098925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sz="2000"/>
              <a:t>Bus ticket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152400" y="4800600"/>
            <a:ext cx="8839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i="0">
                <a:latin typeface="Helvetica" pitchFamily="34" charset="0"/>
              </a:rPr>
              <a:t>Does not make sense to bid on items in SF and SJ without transportation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i="0">
                <a:latin typeface="Helvetica" pitchFamily="34" charset="0"/>
              </a:rPr>
              <a:t>Does not make sense to bid on two forms of transportation</a:t>
            </a:r>
            <a:endParaRPr lang="en-US" sz="2800" i="0"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6096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  <a:latin typeface="Helvetica" pitchFamily="34" charset="0"/>
              </a:rPr>
              <a:t>Clearing</a:t>
            </a:r>
            <a:r>
              <a:rPr lang="en-US" sz="3200" b="1" dirty="0" smtClean="0">
                <a:latin typeface="Helvetica" pitchFamily="34" charset="0"/>
              </a:rPr>
              <a:t> with item graphs: </a:t>
            </a:r>
            <a:br>
              <a:rPr lang="en-US" sz="3200" b="1" dirty="0" smtClean="0">
                <a:latin typeface="Helvetica" pitchFamily="34" charset="0"/>
              </a:rPr>
            </a:br>
            <a:r>
              <a:rPr lang="en-US" sz="3200" b="1" i="1" dirty="0" smtClean="0">
                <a:latin typeface="Helvetica" pitchFamily="34" charset="0"/>
              </a:rPr>
              <a:t>our old friend Tree Decomposition!</a:t>
            </a:r>
          </a:p>
        </p:txBody>
      </p:sp>
      <p:sp>
        <p:nvSpPr>
          <p:cNvPr id="563203" name="Rectangle 3"/>
          <p:cNvSpPr>
            <a:spLocks noChangeArrowheads="1"/>
          </p:cNvSpPr>
          <p:nvPr/>
        </p:nvSpPr>
        <p:spPr bwMode="auto">
          <a:xfrm>
            <a:off x="76200" y="10668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b="0" dirty="0">
                <a:solidFill>
                  <a:srgbClr val="66FF33"/>
                </a:solidFill>
                <a:latin typeface="Helvetica" pitchFamily="34" charset="0"/>
              </a:rPr>
              <a:t>Tree decomposition</a:t>
            </a:r>
            <a:r>
              <a:rPr lang="en-US" sz="1800" b="0" i="0" dirty="0">
                <a:latin typeface="Helvetica" pitchFamily="34" charset="0"/>
              </a:rPr>
              <a:t> of a graph G = a tree T with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Subsets of G’s vertices as T’s vertices; for every G-vertex, set of T-vertices containing it must be a nonempty connected set in 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Every neighboring pair of vertices in G occurs in some single vertex of 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1800" b="0" i="0" dirty="0">
              <a:latin typeface="Helvetica" pitchFamily="34" charset="0"/>
            </a:endParaRPr>
          </a:p>
          <a:p>
            <a:pPr lvl="1">
              <a:spcBef>
                <a:spcPct val="20000"/>
              </a:spcBef>
            </a:pPr>
            <a:endParaRPr lang="en-US" sz="1800" b="0" i="0" dirty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b="0" dirty="0">
                <a:solidFill>
                  <a:srgbClr val="66FF33"/>
                </a:solidFill>
                <a:latin typeface="Helvetica" pitchFamily="34" charset="0"/>
              </a:rPr>
              <a:t>Width</a:t>
            </a:r>
            <a:r>
              <a:rPr lang="en-US" sz="1800" b="0" i="0" dirty="0">
                <a:solidFill>
                  <a:srgbClr val="66FF33"/>
                </a:solidFill>
                <a:latin typeface="Helvetica" pitchFamily="34" charset="0"/>
              </a:rPr>
              <a:t> of T </a:t>
            </a:r>
            <a:r>
              <a:rPr lang="en-US" sz="1800" b="0" i="0" dirty="0">
                <a:latin typeface="Helvetica" pitchFamily="34" charset="0"/>
              </a:rPr>
              <a:t>= (max #G-vertices in single T-vertex)-1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1800" i="0" dirty="0" err="1">
                <a:latin typeface="Helvetica" pitchFamily="34" charset="0"/>
              </a:rPr>
              <a:t>Thrm</a:t>
            </a:r>
            <a:r>
              <a:rPr lang="en-US" sz="1800" i="0" dirty="0">
                <a:latin typeface="Helvetica" pitchFamily="34" charset="0"/>
              </a:rPr>
              <a:t>.</a:t>
            </a:r>
            <a:r>
              <a:rPr lang="en-US" sz="1800" b="0" i="0" dirty="0">
                <a:latin typeface="Helvetica" pitchFamily="34" charset="0"/>
              </a:rPr>
              <a:t> Given an item graph with tree decomposition T (width </a:t>
            </a:r>
            <a:r>
              <a:rPr lang="en-US" sz="1800" b="0" i="0" dirty="0">
                <a:solidFill>
                  <a:srgbClr val="DC0000"/>
                </a:solidFill>
                <a:latin typeface="Helvetica" pitchFamily="34" charset="0"/>
              </a:rPr>
              <a:t>w</a:t>
            </a:r>
            <a:r>
              <a:rPr lang="en-US" sz="1800" b="0" i="0" dirty="0">
                <a:latin typeface="Helvetica" pitchFamily="34" charset="0"/>
              </a:rPr>
              <a:t>), can clear optimally in time O(|T|</a:t>
            </a:r>
            <a:r>
              <a:rPr lang="en-US" sz="1800" b="0" i="0" baseline="30000" dirty="0">
                <a:latin typeface="Helvetica" pitchFamily="34" charset="0"/>
              </a:rPr>
              <a:t>2</a:t>
            </a:r>
            <a:r>
              <a:rPr lang="en-US" sz="1800" b="0" i="0" dirty="0">
                <a:latin typeface="Helvetica" pitchFamily="34" charset="0"/>
              </a:rPr>
              <a:t> (|Bids|+1)</a:t>
            </a:r>
            <a:r>
              <a:rPr lang="en-US" sz="1800" b="0" i="0" baseline="30000" dirty="0">
                <a:solidFill>
                  <a:srgbClr val="DC0000"/>
                </a:solidFill>
                <a:latin typeface="Helvetica" pitchFamily="34" charset="0"/>
              </a:rPr>
              <a:t>w</a:t>
            </a:r>
            <a:r>
              <a:rPr lang="en-US" sz="1800" b="0" i="0" baseline="30000" dirty="0">
                <a:latin typeface="Helvetica" pitchFamily="34" charset="0"/>
              </a:rPr>
              <a:t>+1</a:t>
            </a:r>
            <a:r>
              <a:rPr lang="en-US" sz="1800" b="0" i="0" dirty="0">
                <a:latin typeface="Helvetica" pitchFamily="34" charset="0"/>
              </a:rPr>
              <a:t>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0" i="0" dirty="0">
                <a:latin typeface="Helvetica" pitchFamily="34" charset="0"/>
              </a:rPr>
              <a:t>Sketch: for every partial assignment of a T-vertex’s items to bids, compute maximum possible value below that vertex (using DP)</a:t>
            </a:r>
          </a:p>
        </p:txBody>
      </p:sp>
      <p:pic>
        <p:nvPicPr>
          <p:cNvPr id="46084" name="Picture 3" descr="australia-c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2322512"/>
            <a:ext cx="3067050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737" y="2318240"/>
            <a:ext cx="357346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457200"/>
          </a:xfrm>
        </p:spPr>
        <p:txBody>
          <a:bodyPr/>
          <a:lstStyle/>
          <a:p>
            <a:r>
              <a:rPr lang="en-US" sz="3200" b="1" smtClean="0">
                <a:latin typeface="Helvetica" pitchFamily="34" charset="0"/>
              </a:rPr>
              <a:t>Auction design for multi-item settings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6868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DC0000"/>
                </a:solidFill>
                <a:latin typeface="Helvetica" pitchFamily="34" charset="0"/>
              </a:rPr>
              <a:t>Sequential auctions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How should rational agents bid (in equilibrium)?</a:t>
            </a:r>
          </a:p>
          <a:p>
            <a:pPr lvl="2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Full vs. partial vs. no lookahead</a:t>
            </a:r>
          </a:p>
          <a:p>
            <a:pPr lvl="2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Would need normative deliberation control methods 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Inefficiencies can result from future uncertainties</a:t>
            </a:r>
          </a:p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DC0000"/>
                </a:solidFill>
                <a:latin typeface="Helvetica" pitchFamily="34" charset="0"/>
              </a:rPr>
              <a:t>Parallel auctions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Inefficiencies can still result from future uncertainties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Postponing &amp; minimum participation requirements</a:t>
            </a:r>
          </a:p>
          <a:p>
            <a:pPr lvl="2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Unclear what equilibrium strategies would be</a:t>
            </a:r>
          </a:p>
          <a:p>
            <a:pPr>
              <a:lnSpc>
                <a:spcPct val="90000"/>
              </a:lnSpc>
            </a:pPr>
            <a:endParaRPr lang="en-US" sz="2000" b="1" smtClean="0">
              <a:latin typeface="Helvetic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0070C0"/>
                </a:solidFill>
                <a:latin typeface="Helvetica" pitchFamily="34" charset="0"/>
              </a:rPr>
              <a:t>Methods to tackle the inefficiencies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Backtracking via reauctioning (e.g. FCC </a:t>
            </a:r>
            <a:r>
              <a:rPr lang="en-US" sz="1600" smtClean="0">
                <a:latin typeface="Helvetica" pitchFamily="34" charset="0"/>
              </a:rPr>
              <a:t>[McAfee&amp;McMillan96]</a:t>
            </a:r>
            <a:r>
              <a:rPr lang="en-US" sz="2000" b="1" smtClean="0">
                <a:latin typeface="Helvetica" pitchFamily="34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Backtracking via leveled commitment contracts </a:t>
            </a:r>
            <a:r>
              <a:rPr lang="en-US" sz="1600" smtClean="0">
                <a:latin typeface="Helvetica" pitchFamily="34" charset="0"/>
              </a:rPr>
              <a:t>[Sandholm&amp;Lesser95,AAAI-96, GEB-01] [Sandholm96] [Andersson&amp;Sandholm98a,b]</a:t>
            </a:r>
          </a:p>
          <a:p>
            <a:pPr lvl="2">
              <a:lnSpc>
                <a:spcPct val="90000"/>
              </a:lnSpc>
            </a:pPr>
            <a:r>
              <a:rPr lang="en-US" sz="2000" smtClean="0">
                <a:latin typeface="Helvetica" pitchFamily="34" charset="0"/>
              </a:rPr>
              <a:t>Breach before allocation</a:t>
            </a:r>
          </a:p>
          <a:p>
            <a:pPr lvl="2">
              <a:lnSpc>
                <a:spcPct val="90000"/>
              </a:lnSpc>
            </a:pPr>
            <a:r>
              <a:rPr lang="en-US" sz="2000" smtClean="0">
                <a:latin typeface="Helvetica" pitchFamily="34" charset="0"/>
              </a:rPr>
              <a:t>Breach after allocation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77200" cy="457200"/>
          </a:xfrm>
        </p:spPr>
        <p:txBody>
          <a:bodyPr/>
          <a:lstStyle/>
          <a:p>
            <a:r>
              <a:rPr lang="en-US" sz="3600" b="1" smtClean="0"/>
              <a:t>Application: combinatorial </a:t>
            </a:r>
            <a:r>
              <a:rPr lang="en-US" sz="3600" b="1" i="1" smtClean="0"/>
              <a:t>renting</a:t>
            </a:r>
            <a:endParaRPr lang="en-US" sz="2000" b="1" smtClean="0">
              <a:solidFill>
                <a:srgbClr val="0000FC"/>
              </a:solidFill>
            </a:endParaRP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914400"/>
            <a:ext cx="8782050" cy="1447800"/>
          </a:xfrm>
        </p:spPr>
        <p:txBody>
          <a:bodyPr/>
          <a:lstStyle/>
          <a:p>
            <a:r>
              <a:rPr lang="en-US" sz="2800" smtClean="0"/>
              <a:t>There are multiple resources for rent</a:t>
            </a:r>
          </a:p>
          <a:p>
            <a:r>
              <a:rPr lang="en-US" sz="2800" smtClean="0"/>
              <a:t>“item” = use of a resource for a particular time slot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95400" y="1981200"/>
            <a:ext cx="5715000" cy="2057400"/>
            <a:chOff x="816" y="1392"/>
            <a:chExt cx="3600" cy="1296"/>
          </a:xfrm>
        </p:grpSpPr>
        <p:sp>
          <p:nvSpPr>
            <p:cNvPr id="47162" name="Oval 5"/>
            <p:cNvSpPr>
              <a:spLocks noChangeArrowheads="1"/>
            </p:cNvSpPr>
            <p:nvPr/>
          </p:nvSpPr>
          <p:spPr bwMode="auto">
            <a:xfrm>
              <a:off x="2006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3" name="Text Box 6"/>
            <p:cNvSpPr txBox="1">
              <a:spLocks noChangeArrowheads="1"/>
            </p:cNvSpPr>
            <p:nvPr/>
          </p:nvSpPr>
          <p:spPr bwMode="auto">
            <a:xfrm>
              <a:off x="817" y="1728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1</a:t>
              </a:r>
            </a:p>
          </p:txBody>
        </p:sp>
        <p:sp>
          <p:nvSpPr>
            <p:cNvPr id="47164" name="Text Box 7"/>
            <p:cNvSpPr txBox="1">
              <a:spLocks noChangeArrowheads="1"/>
            </p:cNvSpPr>
            <p:nvPr/>
          </p:nvSpPr>
          <p:spPr bwMode="auto">
            <a:xfrm>
              <a:off x="816" y="2064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2</a:t>
              </a:r>
            </a:p>
          </p:txBody>
        </p:sp>
        <p:sp>
          <p:nvSpPr>
            <p:cNvPr id="47165" name="Text Box 8"/>
            <p:cNvSpPr txBox="1">
              <a:spLocks noChangeArrowheads="1"/>
            </p:cNvSpPr>
            <p:nvPr/>
          </p:nvSpPr>
          <p:spPr bwMode="auto">
            <a:xfrm>
              <a:off x="816" y="2400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3</a:t>
              </a:r>
            </a:p>
          </p:txBody>
        </p:sp>
        <p:sp>
          <p:nvSpPr>
            <p:cNvPr id="47166" name="Oval 9"/>
            <p:cNvSpPr>
              <a:spLocks noChangeArrowheads="1"/>
            </p:cNvSpPr>
            <p:nvPr/>
          </p:nvSpPr>
          <p:spPr bwMode="auto">
            <a:xfrm>
              <a:off x="2006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7" name="Oval 10"/>
            <p:cNvSpPr>
              <a:spLocks noChangeArrowheads="1"/>
            </p:cNvSpPr>
            <p:nvPr/>
          </p:nvSpPr>
          <p:spPr bwMode="auto">
            <a:xfrm>
              <a:off x="2006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8" name="Text Box 11"/>
            <p:cNvSpPr txBox="1">
              <a:spLocks noChangeArrowheads="1"/>
            </p:cNvSpPr>
            <p:nvPr/>
          </p:nvSpPr>
          <p:spPr bwMode="auto">
            <a:xfrm>
              <a:off x="1958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7169" name="Oval 12"/>
            <p:cNvSpPr>
              <a:spLocks noChangeArrowheads="1"/>
            </p:cNvSpPr>
            <p:nvPr/>
          </p:nvSpPr>
          <p:spPr bwMode="auto">
            <a:xfrm>
              <a:off x="2534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0" name="Oval 13"/>
            <p:cNvSpPr>
              <a:spLocks noChangeArrowheads="1"/>
            </p:cNvSpPr>
            <p:nvPr/>
          </p:nvSpPr>
          <p:spPr bwMode="auto">
            <a:xfrm>
              <a:off x="2534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1" name="Oval 14"/>
            <p:cNvSpPr>
              <a:spLocks noChangeArrowheads="1"/>
            </p:cNvSpPr>
            <p:nvPr/>
          </p:nvSpPr>
          <p:spPr bwMode="auto">
            <a:xfrm>
              <a:off x="2534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2" name="Text Box 15"/>
            <p:cNvSpPr txBox="1">
              <a:spLocks noChangeArrowheads="1"/>
            </p:cNvSpPr>
            <p:nvPr/>
          </p:nvSpPr>
          <p:spPr bwMode="auto">
            <a:xfrm>
              <a:off x="2486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7173" name="Oval 16"/>
            <p:cNvSpPr>
              <a:spLocks noChangeArrowheads="1"/>
            </p:cNvSpPr>
            <p:nvPr/>
          </p:nvSpPr>
          <p:spPr bwMode="auto">
            <a:xfrm>
              <a:off x="3062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4" name="Oval 17"/>
            <p:cNvSpPr>
              <a:spLocks noChangeArrowheads="1"/>
            </p:cNvSpPr>
            <p:nvPr/>
          </p:nvSpPr>
          <p:spPr bwMode="auto">
            <a:xfrm>
              <a:off x="3062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5" name="Oval 18"/>
            <p:cNvSpPr>
              <a:spLocks noChangeArrowheads="1"/>
            </p:cNvSpPr>
            <p:nvPr/>
          </p:nvSpPr>
          <p:spPr bwMode="auto">
            <a:xfrm>
              <a:off x="3062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6" name="Text Box 19"/>
            <p:cNvSpPr txBox="1">
              <a:spLocks noChangeArrowheads="1"/>
            </p:cNvSpPr>
            <p:nvPr/>
          </p:nvSpPr>
          <p:spPr bwMode="auto">
            <a:xfrm>
              <a:off x="3014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7177" name="Text Box 20"/>
            <p:cNvSpPr txBox="1">
              <a:spLocks noChangeArrowheads="1"/>
            </p:cNvSpPr>
            <p:nvPr/>
          </p:nvSpPr>
          <p:spPr bwMode="auto">
            <a:xfrm>
              <a:off x="4108" y="194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47178" name="Oval 21"/>
            <p:cNvSpPr>
              <a:spLocks noChangeArrowheads="1"/>
            </p:cNvSpPr>
            <p:nvPr/>
          </p:nvSpPr>
          <p:spPr bwMode="auto">
            <a:xfrm>
              <a:off x="3600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9" name="Oval 22"/>
            <p:cNvSpPr>
              <a:spLocks noChangeArrowheads="1"/>
            </p:cNvSpPr>
            <p:nvPr/>
          </p:nvSpPr>
          <p:spPr bwMode="auto">
            <a:xfrm>
              <a:off x="3600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0" name="Oval 23"/>
            <p:cNvSpPr>
              <a:spLocks noChangeArrowheads="1"/>
            </p:cNvSpPr>
            <p:nvPr/>
          </p:nvSpPr>
          <p:spPr bwMode="auto">
            <a:xfrm>
              <a:off x="3600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1" name="Text Box 24"/>
            <p:cNvSpPr txBox="1">
              <a:spLocks noChangeArrowheads="1"/>
            </p:cNvSpPr>
            <p:nvPr/>
          </p:nvSpPr>
          <p:spPr bwMode="auto">
            <a:xfrm>
              <a:off x="3552" y="1392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t</a:t>
              </a:r>
              <a:r>
                <a:rPr lang="en-US" sz="2400" b="0" i="0" baseline="-25000">
                  <a:latin typeface="Times New Roman" pitchFamily="18" charset="0"/>
                </a:rPr>
                <a:t>4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114800" y="2743200"/>
            <a:ext cx="3162300" cy="1524000"/>
            <a:chOff x="2592" y="1728"/>
            <a:chExt cx="1992" cy="960"/>
          </a:xfrm>
        </p:grpSpPr>
        <p:sp>
          <p:nvSpPr>
            <p:cNvPr id="47157" name="Oval 26"/>
            <p:cNvSpPr>
              <a:spLocks noChangeArrowheads="1"/>
            </p:cNvSpPr>
            <p:nvPr/>
          </p:nvSpPr>
          <p:spPr bwMode="auto">
            <a:xfrm>
              <a:off x="2592" y="1728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8" name="Oval 27"/>
            <p:cNvSpPr>
              <a:spLocks noChangeArrowheads="1"/>
            </p:cNvSpPr>
            <p:nvPr/>
          </p:nvSpPr>
          <p:spPr bwMode="auto">
            <a:xfrm>
              <a:off x="3648" y="2400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9" name="Oval 28"/>
            <p:cNvSpPr>
              <a:spLocks noChangeArrowheads="1"/>
            </p:cNvSpPr>
            <p:nvPr/>
          </p:nvSpPr>
          <p:spPr bwMode="auto">
            <a:xfrm>
              <a:off x="3120" y="1728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0" name="Oval 29"/>
            <p:cNvSpPr>
              <a:spLocks noChangeArrowheads="1"/>
            </p:cNvSpPr>
            <p:nvPr/>
          </p:nvSpPr>
          <p:spPr bwMode="auto">
            <a:xfrm>
              <a:off x="2592" y="2400"/>
              <a:ext cx="96" cy="48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1" name="Text Box 30"/>
            <p:cNvSpPr txBox="1">
              <a:spLocks noChangeArrowheads="1"/>
            </p:cNvSpPr>
            <p:nvPr/>
          </p:nvSpPr>
          <p:spPr bwMode="auto">
            <a:xfrm>
              <a:off x="3792" y="2400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>
                  <a:solidFill>
                    <a:srgbClr val="00FF00"/>
                  </a:solidFill>
                  <a:latin typeface="Times New Roman" pitchFamily="18" charset="0"/>
                </a:rPr>
                <a:t>valid bid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276600" y="3200400"/>
            <a:ext cx="4271963" cy="685800"/>
            <a:chOff x="2064" y="2016"/>
            <a:chExt cx="2691" cy="432"/>
          </a:xfrm>
        </p:grpSpPr>
        <p:sp>
          <p:nvSpPr>
            <p:cNvPr id="47153" name="Oval 32"/>
            <p:cNvSpPr>
              <a:spLocks noChangeArrowheads="1"/>
            </p:cNvSpPr>
            <p:nvPr/>
          </p:nvSpPr>
          <p:spPr bwMode="auto">
            <a:xfrm>
              <a:off x="2064" y="2064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4" name="Oval 33"/>
            <p:cNvSpPr>
              <a:spLocks noChangeArrowheads="1"/>
            </p:cNvSpPr>
            <p:nvPr/>
          </p:nvSpPr>
          <p:spPr bwMode="auto">
            <a:xfrm>
              <a:off x="3120" y="2400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5" name="Oval 34"/>
            <p:cNvSpPr>
              <a:spLocks noChangeArrowheads="1"/>
            </p:cNvSpPr>
            <p:nvPr/>
          </p:nvSpPr>
          <p:spPr bwMode="auto">
            <a:xfrm>
              <a:off x="3648" y="2064"/>
              <a:ext cx="96" cy="48"/>
            </a:xfrm>
            <a:prstGeom prst="ellipse">
              <a:avLst/>
            </a:prstGeom>
            <a:solidFill>
              <a:srgbClr val="FF9966"/>
            </a:solidFill>
            <a:ln w="38100">
              <a:solidFill>
                <a:srgbClr val="FF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6" name="Text Box 35"/>
            <p:cNvSpPr txBox="1">
              <a:spLocks noChangeArrowheads="1"/>
            </p:cNvSpPr>
            <p:nvPr/>
          </p:nvSpPr>
          <p:spPr bwMode="auto">
            <a:xfrm>
              <a:off x="3814" y="2016"/>
              <a:ext cx="9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>
                  <a:solidFill>
                    <a:srgbClr val="FF9966"/>
                  </a:solidFill>
                  <a:latin typeface="Times New Roman" pitchFamily="18" charset="0"/>
                </a:rPr>
                <a:t>invalid bid</a:t>
              </a:r>
            </a:p>
          </p:txBody>
        </p:sp>
      </p:grpSp>
      <p:sp>
        <p:nvSpPr>
          <p:cNvPr id="734244" name="Rectangle 36"/>
          <p:cNvSpPr>
            <a:spLocks noChangeArrowheads="1"/>
          </p:cNvSpPr>
          <p:nvPr/>
        </p:nvSpPr>
        <p:spPr bwMode="auto">
          <a:xfrm>
            <a:off x="152400" y="41910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>
                <a:solidFill>
                  <a:schemeClr val="bg1"/>
                </a:solidFill>
              </a:rPr>
              <a:t>Assume every bid demands items in a connected interval of time periods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3276600" y="2819400"/>
            <a:ext cx="2590800" cy="1066800"/>
            <a:chOff x="2064" y="1776"/>
            <a:chExt cx="1632" cy="672"/>
          </a:xfrm>
        </p:grpSpPr>
        <p:sp>
          <p:nvSpPr>
            <p:cNvPr id="47114" name="Line 38"/>
            <p:cNvSpPr>
              <a:spLocks noChangeShapeType="1"/>
            </p:cNvSpPr>
            <p:nvPr/>
          </p:nvSpPr>
          <p:spPr bwMode="auto">
            <a:xfrm flipV="1">
              <a:off x="2112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5" name="Line 39"/>
            <p:cNvSpPr>
              <a:spLocks noChangeShapeType="1"/>
            </p:cNvSpPr>
            <p:nvPr/>
          </p:nvSpPr>
          <p:spPr bwMode="auto">
            <a:xfrm flipV="1">
              <a:off x="2112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6" name="Line 40"/>
            <p:cNvSpPr>
              <a:spLocks noChangeShapeType="1"/>
            </p:cNvSpPr>
            <p:nvPr/>
          </p:nvSpPr>
          <p:spPr bwMode="auto">
            <a:xfrm flipV="1">
              <a:off x="2064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7" name="Line 41"/>
            <p:cNvSpPr>
              <a:spLocks noChangeShapeType="1"/>
            </p:cNvSpPr>
            <p:nvPr/>
          </p:nvSpPr>
          <p:spPr bwMode="auto">
            <a:xfrm flipV="1">
              <a:off x="2208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8" name="Line 42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9" name="Line 43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0" name="Line 44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1" name="Line 45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2" name="Line 46"/>
            <p:cNvSpPr>
              <a:spLocks noChangeShapeType="1"/>
            </p:cNvSpPr>
            <p:nvPr/>
          </p:nvSpPr>
          <p:spPr bwMode="auto">
            <a:xfrm>
              <a:off x="2160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3" name="Line 47"/>
            <p:cNvSpPr>
              <a:spLocks noChangeShapeType="1"/>
            </p:cNvSpPr>
            <p:nvPr/>
          </p:nvSpPr>
          <p:spPr bwMode="auto">
            <a:xfrm>
              <a:off x="2160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4" name="Line 48"/>
            <p:cNvSpPr>
              <a:spLocks noChangeShapeType="1"/>
            </p:cNvSpPr>
            <p:nvPr/>
          </p:nvSpPr>
          <p:spPr bwMode="auto">
            <a:xfrm flipV="1">
              <a:off x="2640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49"/>
            <p:cNvSpPr>
              <a:spLocks noChangeShapeType="1"/>
            </p:cNvSpPr>
            <p:nvPr/>
          </p:nvSpPr>
          <p:spPr bwMode="auto">
            <a:xfrm flipV="1">
              <a:off x="2640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Line 50"/>
            <p:cNvSpPr>
              <a:spLocks noChangeShapeType="1"/>
            </p:cNvSpPr>
            <p:nvPr/>
          </p:nvSpPr>
          <p:spPr bwMode="auto">
            <a:xfrm flipV="1">
              <a:off x="2592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Line 51"/>
            <p:cNvSpPr>
              <a:spLocks noChangeShapeType="1"/>
            </p:cNvSpPr>
            <p:nvPr/>
          </p:nvSpPr>
          <p:spPr bwMode="auto">
            <a:xfrm flipV="1">
              <a:off x="2736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8" name="Line 52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9" name="Line 53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0" name="Line 54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1" name="Line 55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2" name="Line 56"/>
            <p:cNvSpPr>
              <a:spLocks noChangeShapeType="1"/>
            </p:cNvSpPr>
            <p:nvPr/>
          </p:nvSpPr>
          <p:spPr bwMode="auto">
            <a:xfrm>
              <a:off x="2688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3" name="Line 57"/>
            <p:cNvSpPr>
              <a:spLocks noChangeShapeType="1"/>
            </p:cNvSpPr>
            <p:nvPr/>
          </p:nvSpPr>
          <p:spPr bwMode="auto">
            <a:xfrm>
              <a:off x="2688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4" name="Line 58"/>
            <p:cNvSpPr>
              <a:spLocks noChangeShapeType="1"/>
            </p:cNvSpPr>
            <p:nvPr/>
          </p:nvSpPr>
          <p:spPr bwMode="auto">
            <a:xfrm flipV="1">
              <a:off x="3168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5" name="Line 59"/>
            <p:cNvSpPr>
              <a:spLocks noChangeShapeType="1"/>
            </p:cNvSpPr>
            <p:nvPr/>
          </p:nvSpPr>
          <p:spPr bwMode="auto">
            <a:xfrm flipV="1">
              <a:off x="3168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6" name="Line 60"/>
            <p:cNvSpPr>
              <a:spLocks noChangeShapeType="1"/>
            </p:cNvSpPr>
            <p:nvPr/>
          </p:nvSpPr>
          <p:spPr bwMode="auto">
            <a:xfrm flipV="1">
              <a:off x="3120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7" name="Line 61"/>
            <p:cNvSpPr>
              <a:spLocks noChangeShapeType="1"/>
            </p:cNvSpPr>
            <p:nvPr/>
          </p:nvSpPr>
          <p:spPr bwMode="auto">
            <a:xfrm flipV="1">
              <a:off x="3264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8" name="Line 62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9" name="Line 63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0" name="Line 64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1" name="Line 65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2" name="Line 66"/>
            <p:cNvSpPr>
              <a:spLocks noChangeShapeType="1"/>
            </p:cNvSpPr>
            <p:nvPr/>
          </p:nvSpPr>
          <p:spPr bwMode="auto">
            <a:xfrm>
              <a:off x="3216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3" name="Line 67"/>
            <p:cNvSpPr>
              <a:spLocks noChangeShapeType="1"/>
            </p:cNvSpPr>
            <p:nvPr/>
          </p:nvSpPr>
          <p:spPr bwMode="auto">
            <a:xfrm>
              <a:off x="3216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4" name="Line 68"/>
            <p:cNvSpPr>
              <a:spLocks noChangeShapeType="1"/>
            </p:cNvSpPr>
            <p:nvPr/>
          </p:nvSpPr>
          <p:spPr bwMode="auto">
            <a:xfrm flipV="1">
              <a:off x="3696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5" name="Line 69"/>
            <p:cNvSpPr>
              <a:spLocks noChangeShapeType="1"/>
            </p:cNvSpPr>
            <p:nvPr/>
          </p:nvSpPr>
          <p:spPr bwMode="auto">
            <a:xfrm flipV="1">
              <a:off x="3696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6" name="Line 70"/>
            <p:cNvSpPr>
              <a:spLocks noChangeShapeType="1"/>
            </p:cNvSpPr>
            <p:nvPr/>
          </p:nvSpPr>
          <p:spPr bwMode="auto">
            <a:xfrm flipV="1">
              <a:off x="3648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7" name="Line 71"/>
            <p:cNvSpPr>
              <a:spLocks noChangeShapeType="1"/>
            </p:cNvSpPr>
            <p:nvPr/>
          </p:nvSpPr>
          <p:spPr bwMode="auto">
            <a:xfrm>
              <a:off x="2160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8" name="Line 72"/>
            <p:cNvSpPr>
              <a:spLocks noChangeShapeType="1"/>
            </p:cNvSpPr>
            <p:nvPr/>
          </p:nvSpPr>
          <p:spPr bwMode="auto">
            <a:xfrm flipV="1">
              <a:off x="2160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9" name="Line 73"/>
            <p:cNvSpPr>
              <a:spLocks noChangeShapeType="1"/>
            </p:cNvSpPr>
            <p:nvPr/>
          </p:nvSpPr>
          <p:spPr bwMode="auto">
            <a:xfrm>
              <a:off x="2688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0" name="Line 74"/>
            <p:cNvSpPr>
              <a:spLocks noChangeShapeType="1"/>
            </p:cNvSpPr>
            <p:nvPr/>
          </p:nvSpPr>
          <p:spPr bwMode="auto">
            <a:xfrm flipV="1">
              <a:off x="2688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1" name="Line 75"/>
            <p:cNvSpPr>
              <a:spLocks noChangeShapeType="1"/>
            </p:cNvSpPr>
            <p:nvPr/>
          </p:nvSpPr>
          <p:spPr bwMode="auto">
            <a:xfrm>
              <a:off x="3216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2" name="Line 76"/>
            <p:cNvSpPr>
              <a:spLocks noChangeShapeType="1"/>
            </p:cNvSpPr>
            <p:nvPr/>
          </p:nvSpPr>
          <p:spPr bwMode="auto">
            <a:xfrm flipV="1">
              <a:off x="3216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4285" name="Rectangle 77"/>
          <p:cNvSpPr>
            <a:spLocks noChangeArrowheads="1"/>
          </p:cNvSpPr>
          <p:nvPr/>
        </p:nvSpPr>
        <p:spPr bwMode="auto">
          <a:xfrm>
            <a:off x="158262" y="48768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 dirty="0">
                <a:solidFill>
                  <a:srgbClr val="00FF00"/>
                </a:solidFill>
              </a:rPr>
              <a:t>Green edges</a:t>
            </a:r>
            <a:r>
              <a:rPr lang="en-US" sz="2800" b="0" i="0" dirty="0"/>
              <a:t> give valid item graph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 i="0" dirty="0"/>
              <a:t>width </a:t>
            </a:r>
            <a:r>
              <a:rPr lang="en-US" sz="2400" b="0" dirty="0"/>
              <a:t>O(#resources)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 i="0" dirty="0"/>
              <a:t>can also allow small time gaps in bids by drawing edges that skip small numbers of periods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211" grpId="0" build="p"/>
      <p:bldP spid="734244" grpId="0"/>
      <p:bldP spid="73428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457200"/>
          </a:xfrm>
        </p:spPr>
        <p:txBody>
          <a:bodyPr/>
          <a:lstStyle/>
          <a:p>
            <a:r>
              <a:rPr lang="en-US" sz="3600" b="1" smtClean="0"/>
              <a:t>Application: conditional awarding of items</a:t>
            </a:r>
            <a:endParaRPr lang="en-US" sz="2000" b="1" smtClean="0">
              <a:solidFill>
                <a:srgbClr val="0000FC"/>
              </a:solidFill>
            </a:endParaRP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838200"/>
            <a:ext cx="8782050" cy="1600200"/>
          </a:xfrm>
        </p:spPr>
        <p:txBody>
          <a:bodyPr/>
          <a:lstStyle/>
          <a:p>
            <a:r>
              <a:rPr lang="en-US" sz="2800" dirty="0" smtClean="0"/>
              <a:t>Can also sell a type of security: you will receive the resource </a:t>
            </a:r>
            <a:r>
              <a:rPr lang="en-US" sz="2800" dirty="0" err="1" smtClean="0"/>
              <a:t>iff</a:t>
            </a:r>
            <a:r>
              <a:rPr lang="en-US" sz="2800" dirty="0" smtClean="0"/>
              <a:t> state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of the world materializes</a:t>
            </a:r>
          </a:p>
          <a:p>
            <a:pPr lvl="1"/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 </a:t>
            </a:r>
            <a:r>
              <a:rPr lang="en-US" sz="2400" dirty="0" smtClean="0"/>
              <a:t>are disjoint so that we never award resource twice</a:t>
            </a:r>
            <a:endParaRPr lang="en-US" sz="2400" i="1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71600" y="2133600"/>
            <a:ext cx="5715000" cy="2057400"/>
            <a:chOff x="816" y="1392"/>
            <a:chExt cx="3600" cy="1296"/>
          </a:xfrm>
        </p:grpSpPr>
        <p:sp>
          <p:nvSpPr>
            <p:cNvPr id="48174" name="Oval 5"/>
            <p:cNvSpPr>
              <a:spLocks noChangeArrowheads="1"/>
            </p:cNvSpPr>
            <p:nvPr/>
          </p:nvSpPr>
          <p:spPr bwMode="auto">
            <a:xfrm>
              <a:off x="2006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5" name="Text Box 6"/>
            <p:cNvSpPr txBox="1">
              <a:spLocks noChangeArrowheads="1"/>
            </p:cNvSpPr>
            <p:nvPr/>
          </p:nvSpPr>
          <p:spPr bwMode="auto">
            <a:xfrm>
              <a:off x="817" y="1728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1</a:t>
              </a:r>
            </a:p>
          </p:txBody>
        </p:sp>
        <p:sp>
          <p:nvSpPr>
            <p:cNvPr id="48176" name="Text Box 7"/>
            <p:cNvSpPr txBox="1">
              <a:spLocks noChangeArrowheads="1"/>
            </p:cNvSpPr>
            <p:nvPr/>
          </p:nvSpPr>
          <p:spPr bwMode="auto">
            <a:xfrm>
              <a:off x="816" y="2064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2</a:t>
              </a:r>
            </a:p>
          </p:txBody>
        </p:sp>
        <p:sp>
          <p:nvSpPr>
            <p:cNvPr id="48177" name="Text Box 8"/>
            <p:cNvSpPr txBox="1">
              <a:spLocks noChangeArrowheads="1"/>
            </p:cNvSpPr>
            <p:nvPr/>
          </p:nvSpPr>
          <p:spPr bwMode="auto">
            <a:xfrm>
              <a:off x="816" y="2400"/>
              <a:ext cx="9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resource 3</a:t>
              </a:r>
            </a:p>
          </p:txBody>
        </p:sp>
        <p:sp>
          <p:nvSpPr>
            <p:cNvPr id="48178" name="Oval 9"/>
            <p:cNvSpPr>
              <a:spLocks noChangeArrowheads="1"/>
            </p:cNvSpPr>
            <p:nvPr/>
          </p:nvSpPr>
          <p:spPr bwMode="auto">
            <a:xfrm>
              <a:off x="2006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Oval 10"/>
            <p:cNvSpPr>
              <a:spLocks noChangeArrowheads="1"/>
            </p:cNvSpPr>
            <p:nvPr/>
          </p:nvSpPr>
          <p:spPr bwMode="auto">
            <a:xfrm>
              <a:off x="2006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0" name="Text Box 11"/>
            <p:cNvSpPr txBox="1">
              <a:spLocks noChangeArrowheads="1"/>
            </p:cNvSpPr>
            <p:nvPr/>
          </p:nvSpPr>
          <p:spPr bwMode="auto">
            <a:xfrm>
              <a:off x="1947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8181" name="Oval 12"/>
            <p:cNvSpPr>
              <a:spLocks noChangeArrowheads="1"/>
            </p:cNvSpPr>
            <p:nvPr/>
          </p:nvSpPr>
          <p:spPr bwMode="auto">
            <a:xfrm>
              <a:off x="2534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2" name="Oval 13"/>
            <p:cNvSpPr>
              <a:spLocks noChangeArrowheads="1"/>
            </p:cNvSpPr>
            <p:nvPr/>
          </p:nvSpPr>
          <p:spPr bwMode="auto">
            <a:xfrm>
              <a:off x="2534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3" name="Oval 14"/>
            <p:cNvSpPr>
              <a:spLocks noChangeArrowheads="1"/>
            </p:cNvSpPr>
            <p:nvPr/>
          </p:nvSpPr>
          <p:spPr bwMode="auto">
            <a:xfrm>
              <a:off x="2534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4" name="Text Box 15"/>
            <p:cNvSpPr txBox="1">
              <a:spLocks noChangeArrowheads="1"/>
            </p:cNvSpPr>
            <p:nvPr/>
          </p:nvSpPr>
          <p:spPr bwMode="auto">
            <a:xfrm>
              <a:off x="2475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8185" name="Oval 16"/>
            <p:cNvSpPr>
              <a:spLocks noChangeArrowheads="1"/>
            </p:cNvSpPr>
            <p:nvPr/>
          </p:nvSpPr>
          <p:spPr bwMode="auto">
            <a:xfrm>
              <a:off x="3062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6" name="Oval 17"/>
            <p:cNvSpPr>
              <a:spLocks noChangeArrowheads="1"/>
            </p:cNvSpPr>
            <p:nvPr/>
          </p:nvSpPr>
          <p:spPr bwMode="auto">
            <a:xfrm>
              <a:off x="3062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7" name="Oval 18"/>
            <p:cNvSpPr>
              <a:spLocks noChangeArrowheads="1"/>
            </p:cNvSpPr>
            <p:nvPr/>
          </p:nvSpPr>
          <p:spPr bwMode="auto">
            <a:xfrm>
              <a:off x="3062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8" name="Text Box 19"/>
            <p:cNvSpPr txBox="1">
              <a:spLocks noChangeArrowheads="1"/>
            </p:cNvSpPr>
            <p:nvPr/>
          </p:nvSpPr>
          <p:spPr bwMode="auto">
            <a:xfrm>
              <a:off x="3003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8189" name="Text Box 20"/>
            <p:cNvSpPr txBox="1">
              <a:spLocks noChangeArrowheads="1"/>
            </p:cNvSpPr>
            <p:nvPr/>
          </p:nvSpPr>
          <p:spPr bwMode="auto">
            <a:xfrm>
              <a:off x="4108" y="194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48190" name="Oval 21"/>
            <p:cNvSpPr>
              <a:spLocks noChangeArrowheads="1"/>
            </p:cNvSpPr>
            <p:nvPr/>
          </p:nvSpPr>
          <p:spPr bwMode="auto">
            <a:xfrm>
              <a:off x="3600" y="1824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1" name="Oval 22"/>
            <p:cNvSpPr>
              <a:spLocks noChangeArrowheads="1"/>
            </p:cNvSpPr>
            <p:nvPr/>
          </p:nvSpPr>
          <p:spPr bwMode="auto">
            <a:xfrm>
              <a:off x="3600" y="2160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2" name="Oval 23"/>
            <p:cNvSpPr>
              <a:spLocks noChangeArrowheads="1"/>
            </p:cNvSpPr>
            <p:nvPr/>
          </p:nvSpPr>
          <p:spPr bwMode="auto">
            <a:xfrm>
              <a:off x="3600" y="2496"/>
              <a:ext cx="192" cy="14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3" name="Text Box 24"/>
            <p:cNvSpPr txBox="1">
              <a:spLocks noChangeArrowheads="1"/>
            </p:cNvSpPr>
            <p:nvPr/>
          </p:nvSpPr>
          <p:spPr bwMode="auto">
            <a:xfrm>
              <a:off x="3541" y="1392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 i="1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/>
              <a:r>
                <a:rPr lang="en-US" sz="2400" b="0" i="0">
                  <a:latin typeface="Times New Roman" pitchFamily="18" charset="0"/>
                </a:rPr>
                <a:t>s</a:t>
              </a:r>
              <a:r>
                <a:rPr lang="en-US" sz="2400" b="0" i="0" baseline="-25000"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735257" name="Rectangle 25"/>
          <p:cNvSpPr>
            <a:spLocks noChangeArrowheads="1"/>
          </p:cNvSpPr>
          <p:nvPr/>
        </p:nvSpPr>
        <p:spPr bwMode="auto">
          <a:xfrm>
            <a:off x="228600" y="42672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/>
              <a:t>States potentially have a linear order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0"/>
              <a:t>e.g.</a:t>
            </a:r>
            <a:r>
              <a:rPr lang="en-US" sz="2400" b="0" i="0"/>
              <a:t> s</a:t>
            </a:r>
            <a:r>
              <a:rPr lang="en-US" sz="2400" b="0" i="0" baseline="-25000"/>
              <a:t>1</a:t>
            </a:r>
            <a:r>
              <a:rPr lang="en-US" sz="2400" b="0" i="0"/>
              <a:t> = “price of oil &lt; $40,” s</a:t>
            </a:r>
            <a:r>
              <a:rPr lang="en-US" sz="2400" b="0" i="0" baseline="-25000"/>
              <a:t>2</a:t>
            </a:r>
            <a:r>
              <a:rPr lang="en-US" sz="2400" b="0" i="0"/>
              <a:t> = “$40 &lt; price of oil &lt; $50,” s</a:t>
            </a:r>
            <a:r>
              <a:rPr lang="en-US" sz="2400" b="0" i="0" baseline="-25000"/>
              <a:t>3</a:t>
            </a:r>
            <a:r>
              <a:rPr lang="en-US" sz="2400" b="0" i="0"/>
              <a:t> = “$50 &lt; price of oil &lt; $60,” …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0" i="0"/>
              <a:t>If each bid demands items in connected set of states, then technically same as renting setting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352800" y="2971800"/>
            <a:ext cx="2590800" cy="1066800"/>
            <a:chOff x="2064" y="1776"/>
            <a:chExt cx="1632" cy="672"/>
          </a:xfrm>
        </p:grpSpPr>
        <p:sp>
          <p:nvSpPr>
            <p:cNvPr id="48135" name="Line 27"/>
            <p:cNvSpPr>
              <a:spLocks noChangeShapeType="1"/>
            </p:cNvSpPr>
            <p:nvPr/>
          </p:nvSpPr>
          <p:spPr bwMode="auto">
            <a:xfrm flipV="1">
              <a:off x="2112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6" name="Line 28"/>
            <p:cNvSpPr>
              <a:spLocks noChangeShapeType="1"/>
            </p:cNvSpPr>
            <p:nvPr/>
          </p:nvSpPr>
          <p:spPr bwMode="auto">
            <a:xfrm flipV="1">
              <a:off x="2112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7" name="Line 29"/>
            <p:cNvSpPr>
              <a:spLocks noChangeShapeType="1"/>
            </p:cNvSpPr>
            <p:nvPr/>
          </p:nvSpPr>
          <p:spPr bwMode="auto">
            <a:xfrm flipV="1">
              <a:off x="2064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8" name="Line 30"/>
            <p:cNvSpPr>
              <a:spLocks noChangeShapeType="1"/>
            </p:cNvSpPr>
            <p:nvPr/>
          </p:nvSpPr>
          <p:spPr bwMode="auto">
            <a:xfrm flipV="1">
              <a:off x="2208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9" name="Line 31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0" name="Line 32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1" name="Line 33"/>
            <p:cNvSpPr>
              <a:spLocks noChangeShapeType="1"/>
            </p:cNvSpPr>
            <p:nvPr/>
          </p:nvSpPr>
          <p:spPr bwMode="auto">
            <a:xfrm flipV="1">
              <a:off x="2208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Line 34"/>
            <p:cNvSpPr>
              <a:spLocks noChangeShapeType="1"/>
            </p:cNvSpPr>
            <p:nvPr/>
          </p:nvSpPr>
          <p:spPr bwMode="auto">
            <a:xfrm flipV="1">
              <a:off x="2208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3" name="Line 35"/>
            <p:cNvSpPr>
              <a:spLocks noChangeShapeType="1"/>
            </p:cNvSpPr>
            <p:nvPr/>
          </p:nvSpPr>
          <p:spPr bwMode="auto">
            <a:xfrm>
              <a:off x="2160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4" name="Line 36"/>
            <p:cNvSpPr>
              <a:spLocks noChangeShapeType="1"/>
            </p:cNvSpPr>
            <p:nvPr/>
          </p:nvSpPr>
          <p:spPr bwMode="auto">
            <a:xfrm>
              <a:off x="2160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5" name="Line 37"/>
            <p:cNvSpPr>
              <a:spLocks noChangeShapeType="1"/>
            </p:cNvSpPr>
            <p:nvPr/>
          </p:nvSpPr>
          <p:spPr bwMode="auto">
            <a:xfrm flipV="1">
              <a:off x="2640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6" name="Line 38"/>
            <p:cNvSpPr>
              <a:spLocks noChangeShapeType="1"/>
            </p:cNvSpPr>
            <p:nvPr/>
          </p:nvSpPr>
          <p:spPr bwMode="auto">
            <a:xfrm flipV="1">
              <a:off x="2640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7" name="Line 39"/>
            <p:cNvSpPr>
              <a:spLocks noChangeShapeType="1"/>
            </p:cNvSpPr>
            <p:nvPr/>
          </p:nvSpPr>
          <p:spPr bwMode="auto">
            <a:xfrm flipV="1">
              <a:off x="2592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8" name="Line 40"/>
            <p:cNvSpPr>
              <a:spLocks noChangeShapeType="1"/>
            </p:cNvSpPr>
            <p:nvPr/>
          </p:nvSpPr>
          <p:spPr bwMode="auto">
            <a:xfrm flipV="1">
              <a:off x="2736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9" name="Line 41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0" name="Line 42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1" name="Line 43"/>
            <p:cNvSpPr>
              <a:spLocks noChangeShapeType="1"/>
            </p:cNvSpPr>
            <p:nvPr/>
          </p:nvSpPr>
          <p:spPr bwMode="auto">
            <a:xfrm flipV="1">
              <a:off x="2736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2" name="Line 44"/>
            <p:cNvSpPr>
              <a:spLocks noChangeShapeType="1"/>
            </p:cNvSpPr>
            <p:nvPr/>
          </p:nvSpPr>
          <p:spPr bwMode="auto">
            <a:xfrm flipV="1">
              <a:off x="2736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3" name="Line 45"/>
            <p:cNvSpPr>
              <a:spLocks noChangeShapeType="1"/>
            </p:cNvSpPr>
            <p:nvPr/>
          </p:nvSpPr>
          <p:spPr bwMode="auto">
            <a:xfrm>
              <a:off x="2688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4" name="Line 46"/>
            <p:cNvSpPr>
              <a:spLocks noChangeShapeType="1"/>
            </p:cNvSpPr>
            <p:nvPr/>
          </p:nvSpPr>
          <p:spPr bwMode="auto">
            <a:xfrm>
              <a:off x="2688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5" name="Line 47"/>
            <p:cNvSpPr>
              <a:spLocks noChangeShapeType="1"/>
            </p:cNvSpPr>
            <p:nvPr/>
          </p:nvSpPr>
          <p:spPr bwMode="auto">
            <a:xfrm flipV="1">
              <a:off x="3168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6" name="Line 48"/>
            <p:cNvSpPr>
              <a:spLocks noChangeShapeType="1"/>
            </p:cNvSpPr>
            <p:nvPr/>
          </p:nvSpPr>
          <p:spPr bwMode="auto">
            <a:xfrm flipV="1">
              <a:off x="3168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7" name="Line 49"/>
            <p:cNvSpPr>
              <a:spLocks noChangeShapeType="1"/>
            </p:cNvSpPr>
            <p:nvPr/>
          </p:nvSpPr>
          <p:spPr bwMode="auto">
            <a:xfrm flipV="1">
              <a:off x="3120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8" name="Line 50"/>
            <p:cNvSpPr>
              <a:spLocks noChangeShapeType="1"/>
            </p:cNvSpPr>
            <p:nvPr/>
          </p:nvSpPr>
          <p:spPr bwMode="auto">
            <a:xfrm flipV="1">
              <a:off x="3264" y="2448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9" name="Line 51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0" name="Line 52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1" name="Line 53"/>
            <p:cNvSpPr>
              <a:spLocks noChangeShapeType="1"/>
            </p:cNvSpPr>
            <p:nvPr/>
          </p:nvSpPr>
          <p:spPr bwMode="auto">
            <a:xfrm flipV="1">
              <a:off x="3264" y="2112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2" name="Line 54"/>
            <p:cNvSpPr>
              <a:spLocks noChangeShapeType="1"/>
            </p:cNvSpPr>
            <p:nvPr/>
          </p:nvSpPr>
          <p:spPr bwMode="auto">
            <a:xfrm flipV="1">
              <a:off x="3264" y="1776"/>
              <a:ext cx="336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3" name="Line 55"/>
            <p:cNvSpPr>
              <a:spLocks noChangeShapeType="1"/>
            </p:cNvSpPr>
            <p:nvPr/>
          </p:nvSpPr>
          <p:spPr bwMode="auto">
            <a:xfrm>
              <a:off x="3216" y="1824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4" name="Line 56"/>
            <p:cNvSpPr>
              <a:spLocks noChangeShapeType="1"/>
            </p:cNvSpPr>
            <p:nvPr/>
          </p:nvSpPr>
          <p:spPr bwMode="auto">
            <a:xfrm>
              <a:off x="3216" y="2160"/>
              <a:ext cx="384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5" name="Line 57"/>
            <p:cNvSpPr>
              <a:spLocks noChangeShapeType="1"/>
            </p:cNvSpPr>
            <p:nvPr/>
          </p:nvSpPr>
          <p:spPr bwMode="auto">
            <a:xfrm flipV="1">
              <a:off x="3696" y="2160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6" name="Line 58"/>
            <p:cNvSpPr>
              <a:spLocks noChangeShapeType="1"/>
            </p:cNvSpPr>
            <p:nvPr/>
          </p:nvSpPr>
          <p:spPr bwMode="auto">
            <a:xfrm flipV="1">
              <a:off x="3696" y="1824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7" name="Line 59"/>
            <p:cNvSpPr>
              <a:spLocks noChangeShapeType="1"/>
            </p:cNvSpPr>
            <p:nvPr/>
          </p:nvSpPr>
          <p:spPr bwMode="auto">
            <a:xfrm flipV="1">
              <a:off x="3648" y="1824"/>
              <a:ext cx="0" cy="52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8" name="Line 60"/>
            <p:cNvSpPr>
              <a:spLocks noChangeShapeType="1"/>
            </p:cNvSpPr>
            <p:nvPr/>
          </p:nvSpPr>
          <p:spPr bwMode="auto">
            <a:xfrm>
              <a:off x="2160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9" name="Line 61"/>
            <p:cNvSpPr>
              <a:spLocks noChangeShapeType="1"/>
            </p:cNvSpPr>
            <p:nvPr/>
          </p:nvSpPr>
          <p:spPr bwMode="auto">
            <a:xfrm flipV="1">
              <a:off x="2160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0" name="Line 62"/>
            <p:cNvSpPr>
              <a:spLocks noChangeShapeType="1"/>
            </p:cNvSpPr>
            <p:nvPr/>
          </p:nvSpPr>
          <p:spPr bwMode="auto">
            <a:xfrm>
              <a:off x="2688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1" name="Line 63"/>
            <p:cNvSpPr>
              <a:spLocks noChangeShapeType="1"/>
            </p:cNvSpPr>
            <p:nvPr/>
          </p:nvSpPr>
          <p:spPr bwMode="auto">
            <a:xfrm flipV="1">
              <a:off x="2688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2" name="Line 64"/>
            <p:cNvSpPr>
              <a:spLocks noChangeShapeType="1"/>
            </p:cNvSpPr>
            <p:nvPr/>
          </p:nvSpPr>
          <p:spPr bwMode="auto">
            <a:xfrm>
              <a:off x="3216" y="1824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3" name="Line 65"/>
            <p:cNvSpPr>
              <a:spLocks noChangeShapeType="1"/>
            </p:cNvSpPr>
            <p:nvPr/>
          </p:nvSpPr>
          <p:spPr bwMode="auto">
            <a:xfrm flipV="1">
              <a:off x="3216" y="1776"/>
              <a:ext cx="384" cy="57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5235" grpId="0" build="p"/>
      <p:bldP spid="73525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153400" cy="609600"/>
          </a:xfrm>
        </p:spPr>
        <p:txBody>
          <a:bodyPr/>
          <a:lstStyle/>
          <a:p>
            <a:r>
              <a:rPr lang="en-US" sz="3600" b="1" smtClean="0">
                <a:latin typeface="Helvetica" pitchFamily="34" charset="0"/>
              </a:rPr>
              <a:t>Hardness of related questions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685800"/>
            <a:ext cx="899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i="0">
                <a:latin typeface="Helvetica" pitchFamily="34" charset="0"/>
              </a:rPr>
              <a:t>Constructing the item graph with the fewest edges is </a:t>
            </a:r>
            <a:r>
              <a:rPr lang="en-US" sz="28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Even when each bid is on at most 5 items, and an item graph of treewidth at most 2 is known to exist; regardless of whether we require the constructed tree to have treewidth 2.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i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i="0">
                <a:latin typeface="Helvetica" pitchFamily="34" charset="0"/>
              </a:rPr>
              <a:t>What if a bid can include a few </a:t>
            </a:r>
            <a:r>
              <a:rPr lang="en-US" sz="2800">
                <a:latin typeface="Helvetica" pitchFamily="34" charset="0"/>
              </a:rPr>
              <a:t>(</a:t>
            </a:r>
            <a:r>
              <a:rPr lang="en-US" sz="2800" i="0">
                <a:latin typeface="Helvetica" pitchFamily="34" charset="0"/>
              </a:rPr>
              <a:t>say, </a:t>
            </a:r>
            <a:r>
              <a:rPr lang="en-US" sz="2800">
                <a:latin typeface="Helvetica" pitchFamily="34" charset="0"/>
              </a:rPr>
              <a:t>k)</a:t>
            </a:r>
            <a:r>
              <a:rPr lang="en-US" sz="2800" i="0">
                <a:latin typeface="Helvetica" pitchFamily="34" charset="0"/>
              </a:rPr>
              <a:t> connected sets rather than just one?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Clearing is </a:t>
            </a:r>
            <a:r>
              <a:rPr lang="en-US" sz="24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  <a:r>
              <a:rPr lang="en-US" sz="2400" i="0">
                <a:latin typeface="Helvetica" pitchFamily="34" charset="0"/>
              </a:rPr>
              <a:t> even when the graph is a line and </a:t>
            </a:r>
            <a:r>
              <a:rPr lang="en-US" sz="2400">
                <a:latin typeface="Helvetica" pitchFamily="34" charset="0"/>
              </a:rPr>
              <a:t>k </a:t>
            </a:r>
            <a:r>
              <a:rPr lang="en-US" sz="2400" i="0">
                <a:latin typeface="Helvetica" pitchFamily="34" charset="0"/>
              </a:rPr>
              <a:t>= 2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i="0">
                <a:latin typeface="Helvetica" pitchFamily="34" charset="0"/>
              </a:rPr>
              <a:t>Deciding whether a line graph exists with </a:t>
            </a:r>
            <a:r>
              <a:rPr lang="en-US" sz="2400">
                <a:latin typeface="Helvetica" pitchFamily="34" charset="0"/>
              </a:rPr>
              <a:t>k</a:t>
            </a:r>
            <a:r>
              <a:rPr lang="en-US" sz="2400" i="0">
                <a:latin typeface="Helvetica" pitchFamily="34" charset="0"/>
              </a:rPr>
              <a:t> = 5 is      </a:t>
            </a:r>
            <a:r>
              <a:rPr lang="en-US" sz="2400" i="0">
                <a:solidFill>
                  <a:srgbClr val="DC0000"/>
                </a:solidFill>
                <a:latin typeface="Helvetica" pitchFamily="34" charset="0"/>
              </a:rPr>
              <a:t>NP-complete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400" i="0">
              <a:solidFill>
                <a:srgbClr val="DC0000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838200"/>
          </a:xfrm>
        </p:spPr>
        <p:txBody>
          <a:bodyPr/>
          <a:lstStyle/>
          <a:p>
            <a:r>
              <a:rPr lang="en-US" sz="3600" b="1" dirty="0" smtClean="0">
                <a:latin typeface="Helvetica" pitchFamily="34" charset="0"/>
              </a:rPr>
              <a:t>Generalization: </a:t>
            </a:r>
            <a:r>
              <a:rPr lang="en-US" sz="3600" b="1" i="1" dirty="0" smtClean="0">
                <a:solidFill>
                  <a:srgbClr val="DC0000"/>
                </a:solidFill>
                <a:latin typeface="Helvetica" pitchFamily="34" charset="0"/>
              </a:rPr>
              <a:t>substitutability </a:t>
            </a:r>
            <a:r>
              <a:rPr lang="en-US" sz="3600" b="1" dirty="0" smtClean="0">
                <a:latin typeface="Helvetica" pitchFamily="34" charset="0"/>
              </a:rPr>
              <a:t> </a:t>
            </a:r>
            <a:br>
              <a:rPr lang="en-US" sz="3600" b="1" dirty="0" smtClean="0">
                <a:latin typeface="Helvetica" pitchFamily="34" charset="0"/>
              </a:rPr>
            </a:br>
            <a:r>
              <a:rPr lang="en-US" sz="1800" dirty="0" smtClean="0">
                <a:latin typeface="Helvetica" pitchFamily="34" charset="0"/>
              </a:rPr>
              <a:t>[Sandholm IJCAI-99, AIJ-02]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763000" cy="5257800"/>
          </a:xfrm>
        </p:spPr>
        <p:txBody>
          <a:bodyPr/>
          <a:lstStyle/>
          <a:p>
            <a:r>
              <a:rPr lang="en-US" sz="1800" b="1" dirty="0" smtClean="0">
                <a:latin typeface="Helvetica" pitchFamily="34" charset="0"/>
              </a:rPr>
              <a:t>What if agent 1 bids 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$7 for {1,2}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$4 for {1}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$5 for {2} ?</a:t>
            </a:r>
          </a:p>
          <a:p>
            <a:r>
              <a:rPr lang="en-US" sz="1800" b="1" dirty="0" smtClean="0">
                <a:latin typeface="Helvetica" pitchFamily="34" charset="0"/>
              </a:rPr>
              <a:t>Bids joined with XOR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Allows bidders to express general preferences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Groves-Clarke pricing mechanism can be applied to make truthful bidding a dominant strategy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Worst case: Need to bid on all 2</a:t>
            </a:r>
            <a:r>
              <a:rPr lang="en-US" sz="1800" baseline="30000" dirty="0" smtClean="0">
                <a:latin typeface="Helvetica" pitchFamily="34" charset="0"/>
              </a:rPr>
              <a:t>#items</a:t>
            </a:r>
            <a:r>
              <a:rPr lang="en-US" sz="1800" dirty="0" smtClean="0">
                <a:latin typeface="Helvetica" pitchFamily="34" charset="0"/>
              </a:rPr>
              <a:t>-1 combinations</a:t>
            </a:r>
          </a:p>
          <a:p>
            <a:r>
              <a:rPr lang="en-US" sz="1800" b="1" dirty="0" smtClean="0">
                <a:latin typeface="Helvetica" pitchFamily="34" charset="0"/>
              </a:rPr>
              <a:t>OR-of-XORs bids maintain full expressiveness &amp; are more concise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E.g.  (B</a:t>
            </a:r>
            <a:r>
              <a:rPr lang="en-US" sz="1800" baseline="-25000" dirty="0" smtClean="0">
                <a:latin typeface="Helvetica" pitchFamily="34" charset="0"/>
              </a:rPr>
              <a:t>2</a:t>
            </a:r>
            <a:r>
              <a:rPr lang="en-US" sz="1800" dirty="0" smtClean="0">
                <a:latin typeface="Helvetica" pitchFamily="34" charset="0"/>
              </a:rPr>
              <a:t>  </a:t>
            </a:r>
            <a:r>
              <a:rPr lang="en-US" sz="1800" b="1" dirty="0" smtClean="0">
                <a:latin typeface="Helvetica" pitchFamily="34" charset="0"/>
              </a:rPr>
              <a:t>XOR  </a:t>
            </a:r>
            <a:r>
              <a:rPr lang="en-US" sz="1800" dirty="0" smtClean="0">
                <a:latin typeface="Helvetica" pitchFamily="34" charset="0"/>
              </a:rPr>
              <a:t>B</a:t>
            </a:r>
            <a:r>
              <a:rPr lang="en-US" sz="1800" baseline="-25000" dirty="0" smtClean="0">
                <a:latin typeface="Helvetica" pitchFamily="34" charset="0"/>
              </a:rPr>
              <a:t>3</a:t>
            </a:r>
            <a:r>
              <a:rPr lang="en-US" sz="1800" dirty="0" smtClean="0">
                <a:latin typeface="Helvetica" pitchFamily="34" charset="0"/>
              </a:rPr>
              <a:t>)  </a:t>
            </a:r>
            <a:r>
              <a:rPr lang="en-US" sz="1800" b="1" dirty="0" smtClean="0">
                <a:latin typeface="Helvetica" pitchFamily="34" charset="0"/>
              </a:rPr>
              <a:t>OR</a:t>
            </a:r>
            <a:r>
              <a:rPr lang="en-US" sz="1800" dirty="0" smtClean="0">
                <a:latin typeface="Helvetica" pitchFamily="34" charset="0"/>
              </a:rPr>
              <a:t>  (B</a:t>
            </a:r>
            <a:r>
              <a:rPr lang="en-US" sz="1800" baseline="-25000" dirty="0" smtClean="0">
                <a:latin typeface="Helvetica" pitchFamily="34" charset="0"/>
              </a:rPr>
              <a:t>1</a:t>
            </a:r>
            <a:r>
              <a:rPr lang="en-US" sz="1800" dirty="0" smtClean="0">
                <a:latin typeface="Helvetica" pitchFamily="34" charset="0"/>
              </a:rPr>
              <a:t>  </a:t>
            </a:r>
            <a:r>
              <a:rPr lang="en-US" sz="1800" b="1" dirty="0" smtClean="0">
                <a:latin typeface="Helvetica" pitchFamily="34" charset="0"/>
              </a:rPr>
              <a:t>XOR</a:t>
            </a:r>
            <a:r>
              <a:rPr lang="en-US" sz="1800" dirty="0" smtClean="0">
                <a:latin typeface="Helvetica" pitchFamily="34" charset="0"/>
              </a:rPr>
              <a:t>  B</a:t>
            </a:r>
            <a:r>
              <a:rPr lang="en-US" sz="1800" baseline="-25000" dirty="0" smtClean="0">
                <a:latin typeface="Helvetica" pitchFamily="34" charset="0"/>
              </a:rPr>
              <a:t>3</a:t>
            </a:r>
            <a:r>
              <a:rPr lang="en-US" sz="1800" dirty="0" smtClean="0">
                <a:latin typeface="Helvetica" pitchFamily="34" charset="0"/>
              </a:rPr>
              <a:t>  </a:t>
            </a:r>
            <a:r>
              <a:rPr lang="en-US" sz="1800" b="1" dirty="0" smtClean="0">
                <a:latin typeface="Helvetica" pitchFamily="34" charset="0"/>
              </a:rPr>
              <a:t>XOR</a:t>
            </a:r>
            <a:r>
              <a:rPr lang="en-US" sz="1800" dirty="0" smtClean="0">
                <a:latin typeface="Helvetica" pitchFamily="34" charset="0"/>
              </a:rPr>
              <a:t>  B</a:t>
            </a:r>
            <a:r>
              <a:rPr lang="en-US" sz="1800" baseline="-25000" dirty="0" smtClean="0">
                <a:latin typeface="Helvetica" pitchFamily="34" charset="0"/>
              </a:rPr>
              <a:t>4</a:t>
            </a:r>
            <a:r>
              <a:rPr lang="en-US" sz="1800" dirty="0" smtClean="0">
                <a:latin typeface="Helvetica" pitchFamily="34" charset="0"/>
              </a:rPr>
              <a:t>)   </a:t>
            </a:r>
            <a:r>
              <a:rPr lang="en-US" sz="1800" b="1" dirty="0" smtClean="0">
                <a:latin typeface="Helvetica" pitchFamily="34" charset="0"/>
              </a:rPr>
              <a:t>OR ...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Our algorithms apply (simply more edges in </a:t>
            </a:r>
            <a:r>
              <a:rPr lang="en-US" sz="1800" dirty="0" smtClean="0">
                <a:solidFill>
                  <a:srgbClr val="0000FC"/>
                </a:solidFill>
                <a:latin typeface="Helvetica" pitchFamily="34" charset="0"/>
              </a:rPr>
              <a:t>bid graph</a:t>
            </a:r>
            <a:r>
              <a:rPr lang="en-US" sz="1800" dirty="0" smtClean="0">
                <a:latin typeface="Helvetica" pitchFamily="34" charset="0"/>
              </a:rPr>
              <a:t>)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Can also be encoded using “dummy items”</a:t>
            </a:r>
          </a:p>
          <a:p>
            <a:pPr lvl="1"/>
            <a:r>
              <a:rPr lang="en-US" sz="1800" dirty="0" smtClean="0">
                <a:latin typeface="Helvetica" pitchFamily="34" charset="0"/>
              </a:rPr>
              <a:t>Structure required for </a:t>
            </a:r>
            <a:r>
              <a:rPr lang="en-US" sz="1800" dirty="0" err="1" smtClean="0">
                <a:latin typeface="Helvetica" pitchFamily="34" charset="0"/>
              </a:rPr>
              <a:t>polytime</a:t>
            </a:r>
            <a:r>
              <a:rPr lang="en-US" sz="1800" dirty="0" smtClean="0">
                <a:latin typeface="Helvetica" pitchFamily="34" charset="0"/>
              </a:rPr>
              <a:t> special cases less frequent here</a:t>
            </a:r>
          </a:p>
          <a:p>
            <a:r>
              <a:rPr lang="en-US" sz="1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See also more natural and compact bidding languages </a:t>
            </a:r>
            <a:br>
              <a:rPr lang="en-US" sz="1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1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[Sandholm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, T. 2013. 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Very-Large-Scale Generalized Combinatorial Multi-Attribute Auctions: Lessons from Conducting $60 Billion of Sourcing.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 </a:t>
            </a:r>
            <a:r>
              <a:rPr lang="en-US" sz="1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Ch.16 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in </a:t>
            </a:r>
            <a:r>
              <a:rPr lang="en-US" sz="1800" i="1" dirty="0">
                <a:latin typeface="Helvetica" panose="020B0604020202020204" pitchFamily="34" charset="0"/>
                <a:cs typeface="Helvetica" panose="020B0604020202020204" pitchFamily="34" charset="0"/>
              </a:rPr>
              <a:t>The Handbook of Market </a:t>
            </a:r>
            <a:r>
              <a:rPr lang="en-US" sz="18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Design</a:t>
            </a:r>
            <a:r>
              <a:rPr lang="en-US" sz="1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]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2800" dirty="0" smtClean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77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7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77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7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7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78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78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Incremental generation of the search problem as needed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r>
              <a:rPr lang="en-US" smtClean="0"/>
              <a:t>Branch-and-price</a:t>
            </a:r>
          </a:p>
          <a:p>
            <a:pPr lvl="1"/>
            <a:r>
              <a:rPr lang="en-US" smtClean="0"/>
              <a:t>Column generation in the LP</a:t>
            </a:r>
          </a:p>
          <a:p>
            <a:r>
              <a:rPr lang="en-US" smtClean="0"/>
              <a:t>Constraint generation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200" b="1" smtClean="0">
                <a:solidFill>
                  <a:srgbClr val="0000FC"/>
                </a:solidFill>
                <a:latin typeface="Helvetica" pitchFamily="34" charset="0"/>
              </a:rPr>
              <a:t>Combinatorial auctions</a:t>
            </a:r>
            <a:r>
              <a:rPr lang="en-US" sz="2200" b="1" smtClean="0">
                <a:latin typeface="Helvetica" pitchFamily="34" charset="0"/>
              </a:rPr>
              <a:t> </a:t>
            </a:r>
            <a:r>
              <a:rPr lang="en-US" sz="2200" smtClean="0">
                <a:latin typeface="Helvetica" pitchFamily="34" charset="0"/>
              </a:rPr>
              <a:t>[Rassenti,Smith&amp;Bulfin82]...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Helvetica" pitchFamily="34" charset="0"/>
              </a:rPr>
              <a:t>Bids can be submitted on combinations (bundles) of items</a:t>
            </a:r>
          </a:p>
          <a:p>
            <a:pPr lvl="1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Bidder’s perspective</a:t>
            </a:r>
          </a:p>
          <a:p>
            <a:pPr lvl="2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Avoids the need for lookahead</a:t>
            </a:r>
          </a:p>
          <a:p>
            <a:pPr lvl="2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(Potentially 2</a:t>
            </a:r>
            <a:r>
              <a:rPr lang="en-US" sz="2200" b="1" baseline="30000" smtClean="0">
                <a:latin typeface="Helvetica" pitchFamily="34" charset="0"/>
              </a:rPr>
              <a:t>#items</a:t>
            </a:r>
            <a:r>
              <a:rPr lang="en-US" sz="2200" b="1" smtClean="0">
                <a:latin typeface="Helvetica" pitchFamily="34" charset="0"/>
              </a:rPr>
              <a:t> valuation calculations)</a:t>
            </a:r>
          </a:p>
          <a:p>
            <a:pPr lvl="1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Auctioneer’s perspective: </a:t>
            </a:r>
          </a:p>
          <a:p>
            <a:pPr lvl="2">
              <a:lnSpc>
                <a:spcPct val="90000"/>
              </a:lnSpc>
            </a:pPr>
            <a:r>
              <a:rPr lang="en-US" sz="2000" b="1" smtClean="0">
                <a:solidFill>
                  <a:srgbClr val="66FF33"/>
                </a:solidFill>
                <a:latin typeface="Helvetica" pitchFamily="34" charset="0"/>
              </a:rPr>
              <a:t>Automated optimal bundling of items</a:t>
            </a:r>
          </a:p>
          <a:p>
            <a:pPr lvl="2">
              <a:lnSpc>
                <a:spcPct val="90000"/>
              </a:lnSpc>
            </a:pPr>
            <a:r>
              <a:rPr lang="en-US" sz="2200" b="1" smtClean="0">
                <a:solidFill>
                  <a:srgbClr val="DC0000"/>
                </a:solidFill>
                <a:latin typeface="Helvetica" pitchFamily="34" charset="0"/>
              </a:rPr>
              <a:t>Winner determination problem:  </a:t>
            </a:r>
          </a:p>
          <a:p>
            <a:pPr lvl="3">
              <a:lnSpc>
                <a:spcPct val="90000"/>
              </a:lnSpc>
            </a:pPr>
            <a:r>
              <a:rPr lang="en-US" b="1" smtClean="0">
                <a:latin typeface="Helvetica" pitchFamily="34" charset="0"/>
              </a:rPr>
              <a:t>Label bids as winning or losing so as to maximize sum of bid prices (= revenue </a:t>
            </a:r>
            <a:r>
              <a:rPr lang="en-US" b="1" smtClean="0">
                <a:latin typeface="Helvetica" pitchFamily="34" charset="0"/>
                <a:sym typeface="Symbol" pitchFamily="18" charset="2"/>
              </a:rPr>
              <a:t></a:t>
            </a:r>
            <a:r>
              <a:rPr lang="en-US" b="1" smtClean="0">
                <a:latin typeface="Helvetica" pitchFamily="34" charset="0"/>
              </a:rPr>
              <a:t> social welfare)</a:t>
            </a:r>
          </a:p>
          <a:p>
            <a:pPr lvl="3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Each item can be allocated to at most one bid</a:t>
            </a:r>
          </a:p>
          <a:p>
            <a:pPr lvl="2">
              <a:lnSpc>
                <a:spcPct val="90000"/>
              </a:lnSpc>
            </a:pPr>
            <a:r>
              <a:rPr lang="en-US" sz="2200" b="1" smtClean="0">
                <a:latin typeface="Helvetica" pitchFamily="34" charset="0"/>
              </a:rPr>
              <a:t>Exhaustive enumeration is 2</a:t>
            </a:r>
            <a:r>
              <a:rPr lang="en-US" sz="2200" b="1" baseline="30000" smtClean="0">
                <a:latin typeface="Helvetica" pitchFamily="34" charset="0"/>
              </a:rPr>
              <a:t>#bids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smtClean="0"/>
              <a:t>Auction design for multi-item settings…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685800"/>
          </a:xfrm>
        </p:spPr>
        <p:txBody>
          <a:bodyPr/>
          <a:lstStyle/>
          <a:p>
            <a:r>
              <a:rPr lang="en-US" sz="2000" b="1" smtClean="0">
                <a:latin typeface="Helvetica" pitchFamily="34" charset="0"/>
              </a:rPr>
              <a:t>First generation search algorithms: </a:t>
            </a:r>
            <a:r>
              <a:rPr lang="en-US" sz="2000" b="1" i="1" smtClean="0">
                <a:latin typeface="Helvetica" pitchFamily="34" charset="0"/>
              </a:rPr>
              <a:t>branch-on-items formulation </a:t>
            </a:r>
            <a:br>
              <a:rPr lang="en-US" sz="2000" b="1" i="1" smtClean="0">
                <a:latin typeface="Helvetica" pitchFamily="34" charset="0"/>
              </a:rPr>
            </a:br>
            <a:r>
              <a:rPr lang="en-US" sz="1600" smtClean="0">
                <a:solidFill>
                  <a:schemeClr val="accent1"/>
                </a:solidFill>
                <a:latin typeface="Helvetica" pitchFamily="34" charset="0"/>
              </a:rPr>
              <a:t>[Sandholm ICE-98, IJCAI-99, AIJ-02]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4343400"/>
            <a:ext cx="8077200" cy="2362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200" b="1" smtClean="0">
                <a:latin typeface="Helvetica" pitchFamily="34" charset="0"/>
              </a:rPr>
              <a:t>Prop. Need only consider children that include item with smallest index among items not on the path</a:t>
            </a:r>
            <a:endParaRPr lang="en-US" sz="1200" smtClean="0">
              <a:latin typeface="Helvetic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 smtClean="0">
                <a:latin typeface="Helvetica" pitchFamily="34" charset="0"/>
              </a:rPr>
              <a:t>Insert dummy bid for price 0 for each single item that has no bids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 smtClean="0">
                <a:latin typeface="Helvetica" pitchFamily="34" charset="0"/>
              </a:rPr>
              <a:t>          =&gt; allows bid combinations that do not cover all items (seller can keep some items)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 smtClean="0">
                <a:latin typeface="Helvetica" pitchFamily="34" charset="0"/>
              </a:rPr>
              <a:t>Generates each allocation of positive value once, others not generated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200" b="1" smtClean="0">
                <a:latin typeface="Helvetica" pitchFamily="34" charset="0"/>
              </a:rPr>
              <a:t>Complexity</a:t>
            </a:r>
          </a:p>
          <a:p>
            <a:pPr lvl="1">
              <a:lnSpc>
                <a:spcPct val="90000"/>
              </a:lnSpc>
            </a:pPr>
            <a:r>
              <a:rPr lang="en-US" sz="1200" b="1" smtClean="0">
                <a:latin typeface="Helvetica" pitchFamily="34" charset="0"/>
              </a:rPr>
              <a:t>Prop. #leaves ≤ (#bids/#items)</a:t>
            </a:r>
            <a:r>
              <a:rPr lang="en-US" sz="1200" b="1" baseline="30000" smtClean="0">
                <a:latin typeface="Helvetica" pitchFamily="34" charset="0"/>
              </a:rPr>
              <a:t>#items</a:t>
            </a:r>
            <a:endParaRPr lang="en-US" sz="1200" b="1" smtClean="0">
              <a:latin typeface="Helvetic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1200" b="1" smtClean="0">
                <a:latin typeface="Helvetica" pitchFamily="34" charset="0"/>
              </a:rPr>
              <a:t>Proof. Let n</a:t>
            </a:r>
            <a:r>
              <a:rPr lang="en-US" sz="1200" b="1" baseline="-25000" smtClean="0">
                <a:latin typeface="Helvetica" pitchFamily="34" charset="0"/>
              </a:rPr>
              <a:t>i</a:t>
            </a:r>
            <a:r>
              <a:rPr lang="en-US" sz="1200" b="1" smtClean="0">
                <a:latin typeface="Helvetica" pitchFamily="34" charset="0"/>
              </a:rPr>
              <a:t> be the number of bids that include item i but no items with smaller index.  	 #leaves ≤ max n</a:t>
            </a:r>
            <a:r>
              <a:rPr lang="en-US" sz="1200" b="1" baseline="-25000" smtClean="0">
                <a:latin typeface="Helvetica" pitchFamily="34" charset="0"/>
              </a:rPr>
              <a:t>1</a:t>
            </a:r>
            <a:r>
              <a:rPr lang="en-US" sz="1200" b="1" smtClean="0">
                <a:latin typeface="Helvetica" pitchFamily="34" charset="0"/>
              </a:rPr>
              <a:t> ∙ n</a:t>
            </a:r>
            <a:r>
              <a:rPr lang="en-US" sz="1200" b="1" baseline="-25000" smtClean="0">
                <a:latin typeface="Helvetica" pitchFamily="34" charset="0"/>
              </a:rPr>
              <a:t>2 </a:t>
            </a:r>
            <a:r>
              <a:rPr lang="en-US" sz="1200" b="1" smtClean="0">
                <a:latin typeface="Helvetica" pitchFamily="34" charset="0"/>
              </a:rPr>
              <a:t>∙ … ∙ n</a:t>
            </a:r>
            <a:r>
              <a:rPr lang="en-US" sz="1200" b="1" baseline="-25000" smtClean="0">
                <a:latin typeface="Helvetica" pitchFamily="34" charset="0"/>
              </a:rPr>
              <a:t>m</a:t>
            </a:r>
            <a:r>
              <a:rPr lang="en-US" sz="1200" b="1" smtClean="0">
                <a:latin typeface="Helvetica" pitchFamily="34" charset="0"/>
              </a:rPr>
              <a:t> s.t.  n</a:t>
            </a:r>
            <a:r>
              <a:rPr lang="en-US" sz="1200" b="1" baseline="-25000" smtClean="0">
                <a:latin typeface="Helvetica" pitchFamily="34" charset="0"/>
              </a:rPr>
              <a:t>1</a:t>
            </a:r>
            <a:r>
              <a:rPr lang="en-US" sz="1200" b="1" smtClean="0">
                <a:latin typeface="Helvetica" pitchFamily="34" charset="0"/>
              </a:rPr>
              <a:t> </a:t>
            </a:r>
            <a:r>
              <a:rPr lang="en-US" sz="1200" b="1" smtClean="0">
                <a:latin typeface="Helvetica" pitchFamily="34" charset="0"/>
                <a:sym typeface="Math1" pitchFamily="2" charset="2"/>
              </a:rPr>
              <a:t>+ </a:t>
            </a:r>
            <a:r>
              <a:rPr lang="en-US" sz="1200" b="1" smtClean="0">
                <a:latin typeface="Helvetica" pitchFamily="34" charset="0"/>
              </a:rPr>
              <a:t>n</a:t>
            </a:r>
            <a:r>
              <a:rPr lang="en-US" sz="1200" b="1" baseline="-25000" smtClean="0">
                <a:latin typeface="Helvetica" pitchFamily="34" charset="0"/>
              </a:rPr>
              <a:t>2 </a:t>
            </a:r>
            <a:r>
              <a:rPr lang="en-US" sz="1200" b="1" smtClean="0">
                <a:latin typeface="Helvetica" pitchFamily="34" charset="0"/>
                <a:sym typeface="Math1" pitchFamily="2" charset="2"/>
              </a:rPr>
              <a:t>+</a:t>
            </a:r>
            <a:r>
              <a:rPr lang="en-US" sz="1200" b="1" smtClean="0">
                <a:latin typeface="Helvetica" pitchFamily="34" charset="0"/>
              </a:rPr>
              <a:t> …</a:t>
            </a:r>
            <a:r>
              <a:rPr lang="en-US" sz="1200" b="1" smtClean="0">
                <a:latin typeface="Helvetica" pitchFamily="34" charset="0"/>
                <a:sym typeface="Math1" pitchFamily="2" charset="2"/>
              </a:rPr>
              <a:t>+ </a:t>
            </a:r>
            <a:r>
              <a:rPr lang="en-US" sz="1200" b="1" smtClean="0">
                <a:latin typeface="Helvetica" pitchFamily="34" charset="0"/>
              </a:rPr>
              <a:t>n</a:t>
            </a:r>
            <a:r>
              <a:rPr lang="en-US" sz="1200" b="1" baseline="-25000" smtClean="0">
                <a:latin typeface="Helvetica" pitchFamily="34" charset="0"/>
              </a:rPr>
              <a:t>m </a:t>
            </a:r>
            <a:r>
              <a:rPr lang="en-US" sz="1200" b="1" smtClean="0">
                <a:latin typeface="Helvetica" pitchFamily="34" charset="0"/>
              </a:rPr>
              <a:t>= #bids.  Max achieved at n</a:t>
            </a:r>
            <a:r>
              <a:rPr lang="en-US" sz="1200" b="1" baseline="-25000" smtClean="0">
                <a:latin typeface="Helvetica" pitchFamily="34" charset="0"/>
              </a:rPr>
              <a:t>i</a:t>
            </a:r>
            <a:r>
              <a:rPr lang="en-US" sz="1200" b="1" smtClean="0">
                <a:latin typeface="Helvetica" pitchFamily="34" charset="0"/>
              </a:rPr>
              <a:t> = n/m.  Depth at most m.  QED</a:t>
            </a:r>
          </a:p>
          <a:p>
            <a:pPr lvl="1">
              <a:lnSpc>
                <a:spcPct val="90000"/>
              </a:lnSpc>
            </a:pPr>
            <a:r>
              <a:rPr lang="en-US" sz="1200" b="1" smtClean="0">
                <a:latin typeface="Helvetica" pitchFamily="34" charset="0"/>
              </a:rPr>
              <a:t>#nodes ≤ #items #leaves</a:t>
            </a:r>
          </a:p>
          <a:p>
            <a:pPr lvl="1">
              <a:lnSpc>
                <a:spcPct val="90000"/>
              </a:lnSpc>
            </a:pPr>
            <a:r>
              <a:rPr lang="en-US" sz="1200" b="1" smtClean="0">
                <a:latin typeface="Helvetica" pitchFamily="34" charset="0"/>
              </a:rPr>
              <a:t>IDA* is 2 orders of magnitude faster than depth first search </a:t>
            </a:r>
          </a:p>
          <a:p>
            <a:pPr lvl="1">
              <a:lnSpc>
                <a:spcPct val="90000"/>
              </a:lnSpc>
            </a:pPr>
            <a:r>
              <a:rPr lang="en-US" sz="1200" b="1" smtClean="0">
                <a:latin typeface="Helvetica" pitchFamily="34" charset="0"/>
              </a:rPr>
              <a:t>Anytime algorithm</a:t>
            </a: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2689225" y="677863"/>
            <a:ext cx="6226175" cy="4275137"/>
            <a:chOff x="1584" y="561"/>
            <a:chExt cx="4162" cy="2928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1584" y="624"/>
              <a:ext cx="38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Bids:</a:t>
              </a:r>
              <a:endParaRPr lang="en-US" sz="2400" b="0" i="0"/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1970" y="770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1584" y="80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1665" y="809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1584" y="99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665" y="993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1584" y="1177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665" y="1177"/>
              <a:ext cx="42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584" y="1362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1665" y="1362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1584" y="1546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665" y="1546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1584" y="1730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1,2</a:t>
              </a:r>
              <a:endParaRPr lang="en-US" sz="2400" b="0" i="0"/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1784" y="1730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1584" y="1915"/>
              <a:ext cx="340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1,3,5</a:t>
              </a:r>
              <a:endParaRPr lang="en-US" sz="2400" b="0" i="0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1904" y="1915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584" y="2097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1,4</a:t>
              </a:r>
              <a:endParaRPr lang="en-US" sz="2400" b="0" i="0"/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1784" y="2097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1584" y="22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1784" y="22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1584" y="2466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1784" y="2466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FF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5386" y="3301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364" name="AutoShape 28"/>
            <p:cNvSpPr>
              <a:spLocks noChangeArrowheads="1"/>
            </p:cNvSpPr>
            <p:nvPr/>
          </p:nvSpPr>
          <p:spPr bwMode="auto">
            <a:xfrm>
              <a:off x="2424" y="984"/>
              <a:ext cx="297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3089" y="977"/>
              <a:ext cx="362" cy="233"/>
            </a:xfrm>
            <a:prstGeom prst="roundRect">
              <a:avLst>
                <a:gd name="adj" fmla="val 2441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AutoShape 30"/>
            <p:cNvSpPr>
              <a:spLocks noChangeArrowheads="1"/>
            </p:cNvSpPr>
            <p:nvPr/>
          </p:nvSpPr>
          <p:spPr bwMode="auto">
            <a:xfrm>
              <a:off x="5001" y="2722"/>
              <a:ext cx="194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AutoShape 31"/>
            <p:cNvSpPr>
              <a:spLocks noChangeArrowheads="1"/>
            </p:cNvSpPr>
            <p:nvPr/>
          </p:nvSpPr>
          <p:spPr bwMode="auto">
            <a:xfrm>
              <a:off x="2184" y="1553"/>
              <a:ext cx="297" cy="210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AutoShape 32"/>
            <p:cNvSpPr>
              <a:spLocks noChangeArrowheads="1"/>
            </p:cNvSpPr>
            <p:nvPr/>
          </p:nvSpPr>
          <p:spPr bwMode="auto">
            <a:xfrm>
              <a:off x="3601" y="1553"/>
              <a:ext cx="297" cy="210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AutoShape 33"/>
            <p:cNvSpPr>
              <a:spLocks noChangeArrowheads="1"/>
            </p:cNvSpPr>
            <p:nvPr/>
          </p:nvSpPr>
          <p:spPr bwMode="auto">
            <a:xfrm>
              <a:off x="4850" y="1560"/>
              <a:ext cx="297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AutoShape 34"/>
            <p:cNvSpPr>
              <a:spLocks noChangeArrowheads="1"/>
            </p:cNvSpPr>
            <p:nvPr/>
          </p:nvSpPr>
          <p:spPr bwMode="auto">
            <a:xfrm>
              <a:off x="3889" y="2138"/>
              <a:ext cx="298" cy="209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AutoShape 35"/>
            <p:cNvSpPr>
              <a:spLocks noChangeArrowheads="1"/>
            </p:cNvSpPr>
            <p:nvPr/>
          </p:nvSpPr>
          <p:spPr bwMode="auto">
            <a:xfrm>
              <a:off x="5072" y="2138"/>
              <a:ext cx="299" cy="209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AutoShape 36"/>
            <p:cNvSpPr>
              <a:spLocks noChangeArrowheads="1"/>
            </p:cNvSpPr>
            <p:nvPr/>
          </p:nvSpPr>
          <p:spPr bwMode="auto">
            <a:xfrm>
              <a:off x="2624" y="1560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AutoShape 37"/>
            <p:cNvSpPr>
              <a:spLocks noChangeArrowheads="1"/>
            </p:cNvSpPr>
            <p:nvPr/>
          </p:nvSpPr>
          <p:spPr bwMode="auto">
            <a:xfrm>
              <a:off x="2048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AutoShape 38"/>
            <p:cNvSpPr>
              <a:spLocks noChangeArrowheads="1"/>
            </p:cNvSpPr>
            <p:nvPr/>
          </p:nvSpPr>
          <p:spPr bwMode="auto">
            <a:xfrm>
              <a:off x="3041" y="1560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AutoShape 39"/>
            <p:cNvSpPr>
              <a:spLocks noChangeArrowheads="1"/>
            </p:cNvSpPr>
            <p:nvPr/>
          </p:nvSpPr>
          <p:spPr bwMode="auto">
            <a:xfrm>
              <a:off x="4033" y="1560"/>
              <a:ext cx="194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AutoShape 40"/>
            <p:cNvSpPr>
              <a:spLocks noChangeArrowheads="1"/>
            </p:cNvSpPr>
            <p:nvPr/>
          </p:nvSpPr>
          <p:spPr bwMode="auto">
            <a:xfrm>
              <a:off x="5378" y="1578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AutoShape 41"/>
            <p:cNvSpPr>
              <a:spLocks noChangeArrowheads="1"/>
            </p:cNvSpPr>
            <p:nvPr/>
          </p:nvSpPr>
          <p:spPr bwMode="auto">
            <a:xfrm>
              <a:off x="2472" y="2146"/>
              <a:ext cx="194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AutoShape 42"/>
            <p:cNvSpPr>
              <a:spLocks noChangeArrowheads="1"/>
            </p:cNvSpPr>
            <p:nvPr/>
          </p:nvSpPr>
          <p:spPr bwMode="auto">
            <a:xfrm>
              <a:off x="5552" y="2146"/>
              <a:ext cx="194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AutoShape 43"/>
            <p:cNvSpPr>
              <a:spLocks noChangeArrowheads="1"/>
            </p:cNvSpPr>
            <p:nvPr/>
          </p:nvSpPr>
          <p:spPr bwMode="auto">
            <a:xfrm>
              <a:off x="2937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AutoShape 44"/>
            <p:cNvSpPr>
              <a:spLocks noChangeArrowheads="1"/>
            </p:cNvSpPr>
            <p:nvPr/>
          </p:nvSpPr>
          <p:spPr bwMode="auto">
            <a:xfrm>
              <a:off x="3498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AutoShape 45"/>
            <p:cNvSpPr>
              <a:spLocks noChangeArrowheads="1"/>
            </p:cNvSpPr>
            <p:nvPr/>
          </p:nvSpPr>
          <p:spPr bwMode="auto">
            <a:xfrm>
              <a:off x="4345" y="2146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AutoShape 46"/>
            <p:cNvSpPr>
              <a:spLocks noChangeArrowheads="1"/>
            </p:cNvSpPr>
            <p:nvPr/>
          </p:nvSpPr>
          <p:spPr bwMode="auto">
            <a:xfrm>
              <a:off x="4585" y="2722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AutoShape 47"/>
            <p:cNvSpPr>
              <a:spLocks noChangeArrowheads="1"/>
            </p:cNvSpPr>
            <p:nvPr/>
          </p:nvSpPr>
          <p:spPr bwMode="auto">
            <a:xfrm>
              <a:off x="5065" y="984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AutoShape 48"/>
            <p:cNvSpPr>
              <a:spLocks noChangeArrowheads="1"/>
            </p:cNvSpPr>
            <p:nvPr/>
          </p:nvSpPr>
          <p:spPr bwMode="auto">
            <a:xfrm>
              <a:off x="2296" y="2722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AutoShape 49"/>
            <p:cNvSpPr>
              <a:spLocks noChangeArrowheads="1"/>
            </p:cNvSpPr>
            <p:nvPr/>
          </p:nvSpPr>
          <p:spPr bwMode="auto">
            <a:xfrm>
              <a:off x="5449" y="2737"/>
              <a:ext cx="193" cy="194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AutoShape 50"/>
            <p:cNvSpPr>
              <a:spLocks noChangeArrowheads="1"/>
            </p:cNvSpPr>
            <p:nvPr/>
          </p:nvSpPr>
          <p:spPr bwMode="auto">
            <a:xfrm>
              <a:off x="5322" y="3291"/>
              <a:ext cx="193" cy="193"/>
            </a:xfrm>
            <a:prstGeom prst="roundRect">
              <a:avLst>
                <a:gd name="adj" fmla="val 25000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AutoShape 51"/>
            <p:cNvSpPr>
              <a:spLocks noChangeArrowheads="1"/>
            </p:cNvSpPr>
            <p:nvPr/>
          </p:nvSpPr>
          <p:spPr bwMode="auto">
            <a:xfrm>
              <a:off x="3816" y="984"/>
              <a:ext cx="298" cy="211"/>
            </a:xfrm>
            <a:prstGeom prst="roundRect">
              <a:avLst>
                <a:gd name="adj" fmla="val 24787"/>
              </a:avLst>
            </a:prstGeom>
            <a:noFill/>
            <a:ln w="238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 flipH="1">
              <a:off x="2569" y="570"/>
              <a:ext cx="1073" cy="392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Line 53"/>
            <p:cNvSpPr>
              <a:spLocks noChangeShapeType="1"/>
            </p:cNvSpPr>
            <p:nvPr/>
          </p:nvSpPr>
          <p:spPr bwMode="auto">
            <a:xfrm flipH="1">
              <a:off x="3289" y="586"/>
              <a:ext cx="361" cy="391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>
              <a:off x="3642" y="570"/>
              <a:ext cx="327" cy="407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>
              <a:off x="3642" y="561"/>
              <a:ext cx="1537" cy="416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 flipH="1">
              <a:off x="2354" y="1194"/>
              <a:ext cx="207" cy="35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Line 57"/>
            <p:cNvSpPr>
              <a:spLocks noChangeShapeType="1"/>
            </p:cNvSpPr>
            <p:nvPr/>
          </p:nvSpPr>
          <p:spPr bwMode="auto">
            <a:xfrm flipH="1">
              <a:off x="2152" y="1778"/>
              <a:ext cx="169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Line 58"/>
            <p:cNvSpPr>
              <a:spLocks noChangeShapeType="1"/>
            </p:cNvSpPr>
            <p:nvPr/>
          </p:nvSpPr>
          <p:spPr bwMode="auto">
            <a:xfrm>
              <a:off x="2554" y="1217"/>
              <a:ext cx="167" cy="336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Line 59"/>
            <p:cNvSpPr>
              <a:spLocks noChangeShapeType="1"/>
            </p:cNvSpPr>
            <p:nvPr/>
          </p:nvSpPr>
          <p:spPr bwMode="auto">
            <a:xfrm flipH="1">
              <a:off x="2561" y="1770"/>
              <a:ext cx="160" cy="36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Line 60"/>
            <p:cNvSpPr>
              <a:spLocks noChangeShapeType="1"/>
            </p:cNvSpPr>
            <p:nvPr/>
          </p:nvSpPr>
          <p:spPr bwMode="auto">
            <a:xfrm flipH="1">
              <a:off x="3145" y="1217"/>
              <a:ext cx="129" cy="32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Line 61"/>
            <p:cNvSpPr>
              <a:spLocks noChangeShapeType="1"/>
            </p:cNvSpPr>
            <p:nvPr/>
          </p:nvSpPr>
          <p:spPr bwMode="auto">
            <a:xfrm flipH="1">
              <a:off x="3026" y="1770"/>
              <a:ext cx="119" cy="36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Line 62"/>
            <p:cNvSpPr>
              <a:spLocks noChangeShapeType="1"/>
            </p:cNvSpPr>
            <p:nvPr/>
          </p:nvSpPr>
          <p:spPr bwMode="auto">
            <a:xfrm flipH="1">
              <a:off x="3610" y="1778"/>
              <a:ext cx="128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Line 63"/>
            <p:cNvSpPr>
              <a:spLocks noChangeShapeType="1"/>
            </p:cNvSpPr>
            <p:nvPr/>
          </p:nvSpPr>
          <p:spPr bwMode="auto">
            <a:xfrm flipH="1">
              <a:off x="3754" y="1194"/>
              <a:ext cx="215" cy="359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Line 64"/>
            <p:cNvSpPr>
              <a:spLocks noChangeShapeType="1"/>
            </p:cNvSpPr>
            <p:nvPr/>
          </p:nvSpPr>
          <p:spPr bwMode="auto">
            <a:xfrm>
              <a:off x="3969" y="1210"/>
              <a:ext cx="169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Line 65"/>
            <p:cNvSpPr>
              <a:spLocks noChangeShapeType="1"/>
            </p:cNvSpPr>
            <p:nvPr/>
          </p:nvSpPr>
          <p:spPr bwMode="auto">
            <a:xfrm flipH="1">
              <a:off x="4994" y="1187"/>
              <a:ext cx="167" cy="366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Line 66"/>
            <p:cNvSpPr>
              <a:spLocks noChangeShapeType="1"/>
            </p:cNvSpPr>
            <p:nvPr/>
          </p:nvSpPr>
          <p:spPr bwMode="auto">
            <a:xfrm>
              <a:off x="5161" y="1177"/>
              <a:ext cx="281" cy="401"/>
            </a:xfrm>
            <a:prstGeom prst="line">
              <a:avLst/>
            </a:prstGeom>
            <a:noFill/>
            <a:ln w="3333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Line 67"/>
            <p:cNvSpPr>
              <a:spLocks noChangeShapeType="1"/>
            </p:cNvSpPr>
            <p:nvPr/>
          </p:nvSpPr>
          <p:spPr bwMode="auto">
            <a:xfrm flipH="1">
              <a:off x="4042" y="1753"/>
              <a:ext cx="103" cy="376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Line 68"/>
            <p:cNvSpPr>
              <a:spLocks noChangeShapeType="1"/>
            </p:cNvSpPr>
            <p:nvPr/>
          </p:nvSpPr>
          <p:spPr bwMode="auto">
            <a:xfrm>
              <a:off x="4153" y="1753"/>
              <a:ext cx="209" cy="39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5" name="Line 69"/>
            <p:cNvSpPr>
              <a:spLocks noChangeShapeType="1"/>
            </p:cNvSpPr>
            <p:nvPr/>
          </p:nvSpPr>
          <p:spPr bwMode="auto">
            <a:xfrm flipH="1">
              <a:off x="2402" y="2346"/>
              <a:ext cx="159" cy="377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AutoShape 70"/>
            <p:cNvSpPr>
              <a:spLocks noChangeArrowheads="1"/>
            </p:cNvSpPr>
            <p:nvPr/>
          </p:nvSpPr>
          <p:spPr bwMode="auto">
            <a:xfrm>
              <a:off x="4700" y="2148"/>
              <a:ext cx="189" cy="189"/>
            </a:xfrm>
            <a:prstGeom prst="roundRect">
              <a:avLst>
                <a:gd name="adj" fmla="val 25000"/>
              </a:avLst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Line 71"/>
            <p:cNvSpPr>
              <a:spLocks noChangeShapeType="1"/>
            </p:cNvSpPr>
            <p:nvPr/>
          </p:nvSpPr>
          <p:spPr bwMode="auto">
            <a:xfrm flipH="1">
              <a:off x="4825" y="1778"/>
              <a:ext cx="144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Line 72"/>
            <p:cNvSpPr>
              <a:spLocks noChangeShapeType="1"/>
            </p:cNvSpPr>
            <p:nvPr/>
          </p:nvSpPr>
          <p:spPr bwMode="auto">
            <a:xfrm flipH="1">
              <a:off x="5330" y="1786"/>
              <a:ext cx="137" cy="328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Line 73"/>
            <p:cNvSpPr>
              <a:spLocks noChangeShapeType="1"/>
            </p:cNvSpPr>
            <p:nvPr/>
          </p:nvSpPr>
          <p:spPr bwMode="auto">
            <a:xfrm>
              <a:off x="5474" y="1778"/>
              <a:ext cx="175" cy="35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Line 74"/>
            <p:cNvSpPr>
              <a:spLocks noChangeShapeType="1"/>
            </p:cNvSpPr>
            <p:nvPr/>
          </p:nvSpPr>
          <p:spPr bwMode="auto">
            <a:xfrm flipH="1">
              <a:off x="4674" y="2339"/>
              <a:ext cx="121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Line 75"/>
            <p:cNvSpPr>
              <a:spLocks noChangeShapeType="1"/>
            </p:cNvSpPr>
            <p:nvPr/>
          </p:nvSpPr>
          <p:spPr bwMode="auto">
            <a:xfrm flipH="1">
              <a:off x="5106" y="2362"/>
              <a:ext cx="121" cy="36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Line 76"/>
            <p:cNvSpPr>
              <a:spLocks noChangeShapeType="1"/>
            </p:cNvSpPr>
            <p:nvPr/>
          </p:nvSpPr>
          <p:spPr bwMode="auto">
            <a:xfrm flipH="1">
              <a:off x="5530" y="2346"/>
              <a:ext cx="129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Line 77"/>
            <p:cNvSpPr>
              <a:spLocks noChangeShapeType="1"/>
            </p:cNvSpPr>
            <p:nvPr/>
          </p:nvSpPr>
          <p:spPr bwMode="auto">
            <a:xfrm flipH="1">
              <a:off x="5426" y="2938"/>
              <a:ext cx="127" cy="353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AutoShape 78"/>
            <p:cNvSpPr>
              <a:spLocks noChangeArrowheads="1"/>
            </p:cNvSpPr>
            <p:nvPr/>
          </p:nvSpPr>
          <p:spPr bwMode="auto">
            <a:xfrm>
              <a:off x="4203" y="2732"/>
              <a:ext cx="189" cy="189"/>
            </a:xfrm>
            <a:prstGeom prst="roundRect">
              <a:avLst>
                <a:gd name="adj" fmla="val 25000"/>
              </a:avLst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5" name="Line 79"/>
            <p:cNvSpPr>
              <a:spLocks noChangeShapeType="1"/>
            </p:cNvSpPr>
            <p:nvPr/>
          </p:nvSpPr>
          <p:spPr bwMode="auto">
            <a:xfrm flipH="1">
              <a:off x="4314" y="2339"/>
              <a:ext cx="120" cy="384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Rectangle 80"/>
            <p:cNvSpPr>
              <a:spLocks noChangeArrowheads="1"/>
            </p:cNvSpPr>
            <p:nvPr/>
          </p:nvSpPr>
          <p:spPr bwMode="auto">
            <a:xfrm>
              <a:off x="2465" y="1005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1,2</a:t>
              </a:r>
              <a:endParaRPr lang="en-US" sz="2400" b="0" i="0"/>
            </a:p>
          </p:txBody>
        </p:sp>
        <p:sp>
          <p:nvSpPr>
            <p:cNvPr id="14417" name="Rectangle 81"/>
            <p:cNvSpPr>
              <a:spLocks noChangeArrowheads="1"/>
            </p:cNvSpPr>
            <p:nvPr/>
          </p:nvSpPr>
          <p:spPr bwMode="auto">
            <a:xfrm>
              <a:off x="3107" y="1005"/>
              <a:ext cx="339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1,3,5</a:t>
              </a:r>
              <a:endParaRPr lang="en-US" sz="2400" b="0" i="0"/>
            </a:p>
          </p:txBody>
        </p:sp>
        <p:sp>
          <p:nvSpPr>
            <p:cNvPr id="14418" name="Rectangle 82"/>
            <p:cNvSpPr>
              <a:spLocks noChangeArrowheads="1"/>
            </p:cNvSpPr>
            <p:nvPr/>
          </p:nvSpPr>
          <p:spPr bwMode="auto">
            <a:xfrm>
              <a:off x="3865" y="1005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1,4</a:t>
              </a:r>
              <a:endParaRPr lang="en-US" sz="2400" b="0" i="0"/>
            </a:p>
          </p:txBody>
        </p:sp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5123" y="997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1</a:t>
              </a:r>
              <a:endParaRPr lang="en-US" sz="2400" b="0" i="0"/>
            </a:p>
          </p:txBody>
        </p:sp>
        <p:sp>
          <p:nvSpPr>
            <p:cNvPr id="14420" name="Rectangle 84"/>
            <p:cNvSpPr>
              <a:spLocks noChangeArrowheads="1"/>
            </p:cNvSpPr>
            <p:nvPr/>
          </p:nvSpPr>
          <p:spPr bwMode="auto">
            <a:xfrm>
              <a:off x="2225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21" name="Rectangle 85"/>
            <p:cNvSpPr>
              <a:spLocks noChangeArrowheads="1"/>
            </p:cNvSpPr>
            <p:nvPr/>
          </p:nvSpPr>
          <p:spPr bwMode="auto">
            <a:xfrm>
              <a:off x="2426" y="15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22" name="Rectangle 86"/>
            <p:cNvSpPr>
              <a:spLocks noChangeArrowheads="1"/>
            </p:cNvSpPr>
            <p:nvPr/>
          </p:nvSpPr>
          <p:spPr bwMode="auto">
            <a:xfrm>
              <a:off x="2665" y="1573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23" name="Rectangle 87"/>
            <p:cNvSpPr>
              <a:spLocks noChangeArrowheads="1"/>
            </p:cNvSpPr>
            <p:nvPr/>
          </p:nvSpPr>
          <p:spPr bwMode="auto">
            <a:xfrm>
              <a:off x="3097" y="1573"/>
              <a:ext cx="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4" name="Rectangle 88"/>
            <p:cNvSpPr>
              <a:spLocks noChangeArrowheads="1"/>
            </p:cNvSpPr>
            <p:nvPr/>
          </p:nvSpPr>
          <p:spPr bwMode="auto">
            <a:xfrm>
              <a:off x="3650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425" name="Rectangle 89"/>
            <p:cNvSpPr>
              <a:spLocks noChangeArrowheads="1"/>
            </p:cNvSpPr>
            <p:nvPr/>
          </p:nvSpPr>
          <p:spPr bwMode="auto">
            <a:xfrm>
              <a:off x="3850" y="1581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26" name="Rectangle 90"/>
            <p:cNvSpPr>
              <a:spLocks noChangeArrowheads="1"/>
            </p:cNvSpPr>
            <p:nvPr/>
          </p:nvSpPr>
          <p:spPr bwMode="auto">
            <a:xfrm>
              <a:off x="4097" y="156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7" name="Rectangle 91"/>
            <p:cNvSpPr>
              <a:spLocks noChangeArrowheads="1"/>
            </p:cNvSpPr>
            <p:nvPr/>
          </p:nvSpPr>
          <p:spPr bwMode="auto">
            <a:xfrm>
              <a:off x="5426" y="1588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</a:t>
              </a:r>
              <a:endParaRPr lang="en-US" sz="2400" b="0" i="0"/>
            </a:p>
          </p:txBody>
        </p:sp>
        <p:sp>
          <p:nvSpPr>
            <p:cNvPr id="14428" name="Rectangle 92"/>
            <p:cNvSpPr>
              <a:spLocks noChangeArrowheads="1"/>
            </p:cNvSpPr>
            <p:nvPr/>
          </p:nvSpPr>
          <p:spPr bwMode="auto">
            <a:xfrm>
              <a:off x="4906" y="1581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2,5</a:t>
              </a:r>
              <a:endParaRPr lang="en-US" sz="2400" b="0" i="0"/>
            </a:p>
          </p:txBody>
        </p:sp>
        <p:sp>
          <p:nvSpPr>
            <p:cNvPr id="14429" name="Rectangle 93"/>
            <p:cNvSpPr>
              <a:spLocks noChangeArrowheads="1"/>
            </p:cNvSpPr>
            <p:nvPr/>
          </p:nvSpPr>
          <p:spPr bwMode="auto">
            <a:xfrm>
              <a:off x="5106" y="1581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30" name="Rectangle 94"/>
            <p:cNvSpPr>
              <a:spLocks noChangeArrowheads="1"/>
            </p:cNvSpPr>
            <p:nvPr/>
          </p:nvSpPr>
          <p:spPr bwMode="auto">
            <a:xfrm>
              <a:off x="210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1" name="Rectangle 95"/>
            <p:cNvSpPr>
              <a:spLocks noChangeArrowheads="1"/>
            </p:cNvSpPr>
            <p:nvPr/>
          </p:nvSpPr>
          <p:spPr bwMode="auto">
            <a:xfrm>
              <a:off x="2513" y="2149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2" name="Rectangle 96"/>
            <p:cNvSpPr>
              <a:spLocks noChangeArrowheads="1"/>
            </p:cNvSpPr>
            <p:nvPr/>
          </p:nvSpPr>
          <p:spPr bwMode="auto">
            <a:xfrm>
              <a:off x="298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33" name="Rectangle 97"/>
            <p:cNvSpPr>
              <a:spLocks noChangeArrowheads="1"/>
            </p:cNvSpPr>
            <p:nvPr/>
          </p:nvSpPr>
          <p:spPr bwMode="auto">
            <a:xfrm>
              <a:off x="3546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4" name="Rectangle 98"/>
            <p:cNvSpPr>
              <a:spLocks noChangeArrowheads="1"/>
            </p:cNvSpPr>
            <p:nvPr/>
          </p:nvSpPr>
          <p:spPr bwMode="auto">
            <a:xfrm>
              <a:off x="3938" y="2149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35" name="Rectangle 99"/>
            <p:cNvSpPr>
              <a:spLocks noChangeArrowheads="1"/>
            </p:cNvSpPr>
            <p:nvPr/>
          </p:nvSpPr>
          <p:spPr bwMode="auto">
            <a:xfrm>
              <a:off x="4138" y="2149"/>
              <a:ext cx="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36" name="Rectangle 100"/>
            <p:cNvSpPr>
              <a:spLocks noChangeArrowheads="1"/>
            </p:cNvSpPr>
            <p:nvPr/>
          </p:nvSpPr>
          <p:spPr bwMode="auto">
            <a:xfrm>
              <a:off x="4393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7" name="Rectangle 101"/>
            <p:cNvSpPr>
              <a:spLocks noChangeArrowheads="1"/>
            </p:cNvSpPr>
            <p:nvPr/>
          </p:nvSpPr>
          <p:spPr bwMode="auto">
            <a:xfrm>
              <a:off x="4754" y="2149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38" name="Rectangle 102"/>
            <p:cNvSpPr>
              <a:spLocks noChangeArrowheads="1"/>
            </p:cNvSpPr>
            <p:nvPr/>
          </p:nvSpPr>
          <p:spPr bwMode="auto">
            <a:xfrm>
              <a:off x="5123" y="2149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3,5</a:t>
              </a:r>
              <a:endParaRPr lang="en-US" sz="2400" b="0" i="0"/>
            </a:p>
          </p:txBody>
        </p:sp>
        <p:sp>
          <p:nvSpPr>
            <p:cNvPr id="14439" name="Rectangle 103"/>
            <p:cNvSpPr>
              <a:spLocks noChangeArrowheads="1"/>
            </p:cNvSpPr>
            <p:nvPr/>
          </p:nvSpPr>
          <p:spPr bwMode="auto">
            <a:xfrm>
              <a:off x="5323" y="2149"/>
              <a:ext cx="4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 </a:t>
              </a:r>
              <a:endParaRPr lang="en-US" sz="2400" b="0" i="0"/>
            </a:p>
          </p:txBody>
        </p:sp>
        <p:sp>
          <p:nvSpPr>
            <p:cNvPr id="14440" name="Rectangle 104"/>
            <p:cNvSpPr>
              <a:spLocks noChangeArrowheads="1"/>
            </p:cNvSpPr>
            <p:nvPr/>
          </p:nvSpPr>
          <p:spPr bwMode="auto">
            <a:xfrm>
              <a:off x="5618" y="2149"/>
              <a:ext cx="8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3</a:t>
              </a:r>
              <a:endParaRPr lang="en-US" sz="2400" b="0" i="0"/>
            </a:p>
          </p:txBody>
        </p:sp>
        <p:sp>
          <p:nvSpPr>
            <p:cNvPr id="14441" name="Rectangle 105"/>
            <p:cNvSpPr>
              <a:spLocks noChangeArrowheads="1"/>
            </p:cNvSpPr>
            <p:nvPr/>
          </p:nvSpPr>
          <p:spPr bwMode="auto">
            <a:xfrm>
              <a:off x="2354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442" name="Rectangle 106"/>
            <p:cNvSpPr>
              <a:spLocks noChangeArrowheads="1"/>
            </p:cNvSpPr>
            <p:nvPr/>
          </p:nvSpPr>
          <p:spPr bwMode="auto">
            <a:xfrm>
              <a:off x="4259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5</a:t>
              </a:r>
              <a:endParaRPr lang="en-US" sz="2400" b="0" i="0"/>
            </a:p>
          </p:txBody>
        </p:sp>
        <p:sp>
          <p:nvSpPr>
            <p:cNvPr id="14443" name="Rectangle 107"/>
            <p:cNvSpPr>
              <a:spLocks noChangeArrowheads="1"/>
            </p:cNvSpPr>
            <p:nvPr/>
          </p:nvSpPr>
          <p:spPr bwMode="auto">
            <a:xfrm>
              <a:off x="4643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44" name="Rectangle 108"/>
            <p:cNvSpPr>
              <a:spLocks noChangeArrowheads="1"/>
            </p:cNvSpPr>
            <p:nvPr/>
          </p:nvSpPr>
          <p:spPr bwMode="auto">
            <a:xfrm>
              <a:off x="5058" y="2733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  <p:sp>
          <p:nvSpPr>
            <p:cNvPr id="14445" name="Rectangle 109"/>
            <p:cNvSpPr>
              <a:spLocks noChangeArrowheads="1"/>
            </p:cNvSpPr>
            <p:nvPr/>
          </p:nvSpPr>
          <p:spPr bwMode="auto">
            <a:xfrm>
              <a:off x="5515" y="2758"/>
              <a:ext cx="8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800" i="0">
                  <a:solidFill>
                    <a:srgbClr val="000000"/>
                  </a:solidFill>
                  <a:latin typeface="Helvetica" pitchFamily="34" charset="0"/>
                </a:rPr>
                <a:t>4</a:t>
              </a:r>
              <a:endParaRPr lang="en-US" sz="2400" b="0" i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0188"/>
            <a:ext cx="9144000" cy="455612"/>
          </a:xfrm>
        </p:spPr>
        <p:txBody>
          <a:bodyPr/>
          <a:lstStyle/>
          <a:p>
            <a:r>
              <a:rPr lang="en-US" sz="2400" smtClean="0"/>
              <a:t>2nd generation algorithm: Combinatorial Auction, </a:t>
            </a:r>
            <a:r>
              <a:rPr lang="en-US" sz="2400" i="1" smtClean="0"/>
              <a:t>Branch On Bids</a:t>
            </a:r>
            <a:br>
              <a:rPr lang="en-US" sz="2400" i="1" smtClean="0"/>
            </a:br>
            <a:r>
              <a:rPr lang="en-US" sz="1800" smtClean="0">
                <a:solidFill>
                  <a:schemeClr val="accent1"/>
                </a:solidFill>
              </a:rPr>
              <a:t>[Sandholm&amp;Suri AAAI-00, AIJ-03]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038600"/>
            <a:ext cx="7072313" cy="2701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smtClean="0"/>
              <a:t>Finds an optimal solution</a:t>
            </a:r>
          </a:p>
          <a:p>
            <a:pPr>
              <a:lnSpc>
                <a:spcPct val="90000"/>
              </a:lnSpc>
              <a:spcAft>
                <a:spcPct val="100000"/>
              </a:spcAft>
            </a:pPr>
            <a:r>
              <a:rPr lang="en-US" sz="1800" smtClean="0"/>
              <a:t>Naïve analysis: 2</a:t>
            </a:r>
            <a:r>
              <a:rPr lang="en-US" sz="1800" baseline="30000" smtClean="0"/>
              <a:t>#bids </a:t>
            </a:r>
            <a:r>
              <a:rPr lang="en-US" sz="1800" smtClean="0"/>
              <a:t>leaves </a:t>
            </a:r>
            <a:endParaRPr lang="en-US" sz="1800" baseline="30000" smtClean="0"/>
          </a:p>
          <a:p>
            <a:pPr>
              <a:lnSpc>
                <a:spcPct val="90000"/>
              </a:lnSpc>
              <a:spcAft>
                <a:spcPct val="100000"/>
              </a:spcAft>
            </a:pPr>
            <a:r>
              <a:rPr lang="en-US" sz="1800" smtClean="0"/>
              <a:t>Thrm. At most  		               leaves</a:t>
            </a:r>
            <a:r>
              <a:rPr lang="en-US" sz="1800" smtClean="0">
                <a:solidFill>
                  <a:schemeClr val="accent2"/>
                </a:solidFill>
              </a:rPr>
              <a:t> </a:t>
            </a:r>
            <a:endParaRPr lang="en-US" sz="1600" smtClean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600" smtClean="0"/>
              <a:t>where k is the minimum #items per bid</a:t>
            </a:r>
          </a:p>
          <a:p>
            <a:pPr lvl="1">
              <a:lnSpc>
                <a:spcPct val="90000"/>
              </a:lnSpc>
            </a:pPr>
            <a:r>
              <a:rPr lang="en-US" sz="1600" smtClean="0">
                <a:solidFill>
                  <a:schemeClr val="tx2"/>
                </a:solidFill>
              </a:rPr>
              <a:t>provably polynomial in bids even in worst case!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327525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648200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983163" y="53340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938463" y="14081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425700" y="159702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795963" y="1430338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743450" y="270986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grpSp>
        <p:nvGrpSpPr>
          <p:cNvPr id="15371" name="Group 11"/>
          <p:cNvGrpSpPr>
            <a:grpSpLocks/>
          </p:cNvGrpSpPr>
          <p:nvPr/>
        </p:nvGrpSpPr>
        <p:grpSpPr bwMode="auto">
          <a:xfrm>
            <a:off x="3144838" y="1165225"/>
            <a:ext cx="5110162" cy="4841875"/>
            <a:chOff x="1774" y="472"/>
            <a:chExt cx="3853" cy="3393"/>
          </a:xfrm>
        </p:grpSpPr>
        <p:sp>
          <p:nvSpPr>
            <p:cNvPr id="15378" name="Line 12"/>
            <p:cNvSpPr>
              <a:spLocks noChangeShapeType="1"/>
            </p:cNvSpPr>
            <p:nvPr/>
          </p:nvSpPr>
          <p:spPr bwMode="auto">
            <a:xfrm flipV="1">
              <a:off x="3528" y="698"/>
              <a:ext cx="253" cy="5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Oval 13"/>
            <p:cNvSpPr>
              <a:spLocks noChangeArrowheads="1"/>
            </p:cNvSpPr>
            <p:nvPr/>
          </p:nvSpPr>
          <p:spPr bwMode="auto">
            <a:xfrm>
              <a:off x="4845" y="2193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Oval 14"/>
            <p:cNvSpPr>
              <a:spLocks noChangeArrowheads="1"/>
            </p:cNvSpPr>
            <p:nvPr/>
          </p:nvSpPr>
          <p:spPr bwMode="auto">
            <a:xfrm>
              <a:off x="4693" y="2352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Oval 15"/>
            <p:cNvSpPr>
              <a:spLocks noChangeArrowheads="1"/>
            </p:cNvSpPr>
            <p:nvPr/>
          </p:nvSpPr>
          <p:spPr bwMode="auto">
            <a:xfrm>
              <a:off x="4325" y="1426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Oval 16"/>
            <p:cNvSpPr>
              <a:spLocks noChangeArrowheads="1"/>
            </p:cNvSpPr>
            <p:nvPr/>
          </p:nvSpPr>
          <p:spPr bwMode="auto">
            <a:xfrm>
              <a:off x="4175" y="1585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Oval 17"/>
            <p:cNvSpPr>
              <a:spLocks noChangeArrowheads="1"/>
            </p:cNvSpPr>
            <p:nvPr/>
          </p:nvSpPr>
          <p:spPr bwMode="auto">
            <a:xfrm>
              <a:off x="4175" y="1283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Oval 18"/>
            <p:cNvSpPr>
              <a:spLocks noChangeArrowheads="1"/>
            </p:cNvSpPr>
            <p:nvPr/>
          </p:nvSpPr>
          <p:spPr bwMode="auto">
            <a:xfrm>
              <a:off x="3384" y="643"/>
              <a:ext cx="134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Oval 19"/>
            <p:cNvSpPr>
              <a:spLocks noChangeArrowheads="1"/>
            </p:cNvSpPr>
            <p:nvPr/>
          </p:nvSpPr>
          <p:spPr bwMode="auto">
            <a:xfrm>
              <a:off x="1991" y="1449"/>
              <a:ext cx="135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20"/>
            <p:cNvSpPr>
              <a:spLocks noChangeShapeType="1"/>
            </p:cNvSpPr>
            <p:nvPr/>
          </p:nvSpPr>
          <p:spPr bwMode="auto">
            <a:xfrm flipH="1">
              <a:off x="2337" y="845"/>
              <a:ext cx="813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1"/>
            <p:cNvSpPr>
              <a:spLocks noChangeShapeType="1"/>
            </p:cNvSpPr>
            <p:nvPr/>
          </p:nvSpPr>
          <p:spPr bwMode="auto">
            <a:xfrm>
              <a:off x="3150" y="838"/>
              <a:ext cx="813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Rectangle 22"/>
            <p:cNvSpPr>
              <a:spLocks noChangeArrowheads="1"/>
            </p:cNvSpPr>
            <p:nvPr/>
          </p:nvSpPr>
          <p:spPr bwMode="auto">
            <a:xfrm>
              <a:off x="2202" y="1388"/>
              <a:ext cx="270" cy="272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Rectangle 23"/>
            <p:cNvSpPr>
              <a:spLocks noChangeArrowheads="1"/>
            </p:cNvSpPr>
            <p:nvPr/>
          </p:nvSpPr>
          <p:spPr bwMode="auto">
            <a:xfrm>
              <a:off x="3022" y="575"/>
              <a:ext cx="271" cy="270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Rectangle 24"/>
            <p:cNvSpPr>
              <a:spLocks noChangeArrowheads="1"/>
            </p:cNvSpPr>
            <p:nvPr/>
          </p:nvSpPr>
          <p:spPr bwMode="auto">
            <a:xfrm>
              <a:off x="3828" y="1388"/>
              <a:ext cx="270" cy="272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25"/>
            <p:cNvSpPr>
              <a:spLocks noChangeShapeType="1"/>
            </p:cNvSpPr>
            <p:nvPr/>
          </p:nvSpPr>
          <p:spPr bwMode="auto">
            <a:xfrm flipH="1">
              <a:off x="3421" y="1660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6"/>
            <p:cNvSpPr>
              <a:spLocks noChangeShapeType="1"/>
            </p:cNvSpPr>
            <p:nvPr/>
          </p:nvSpPr>
          <p:spPr bwMode="auto">
            <a:xfrm>
              <a:off x="3963" y="1651"/>
              <a:ext cx="542" cy="55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Rectangle 27"/>
            <p:cNvSpPr>
              <a:spLocks noChangeArrowheads="1"/>
            </p:cNvSpPr>
            <p:nvPr/>
          </p:nvSpPr>
          <p:spPr bwMode="auto">
            <a:xfrm>
              <a:off x="4370" y="2202"/>
              <a:ext cx="270" cy="271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Rectangle 28"/>
            <p:cNvSpPr>
              <a:spLocks noChangeArrowheads="1"/>
            </p:cNvSpPr>
            <p:nvPr/>
          </p:nvSpPr>
          <p:spPr bwMode="auto">
            <a:xfrm>
              <a:off x="3400" y="2172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29"/>
            <p:cNvSpPr>
              <a:spLocks noChangeShapeType="1"/>
            </p:cNvSpPr>
            <p:nvPr/>
          </p:nvSpPr>
          <p:spPr bwMode="auto">
            <a:xfrm flipH="1">
              <a:off x="3956" y="2473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0"/>
            <p:cNvSpPr>
              <a:spLocks noChangeShapeType="1"/>
            </p:cNvSpPr>
            <p:nvPr/>
          </p:nvSpPr>
          <p:spPr bwMode="auto">
            <a:xfrm>
              <a:off x="4498" y="2466"/>
              <a:ext cx="542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Rectangle 31"/>
            <p:cNvSpPr>
              <a:spLocks noChangeArrowheads="1"/>
            </p:cNvSpPr>
            <p:nvPr/>
          </p:nvSpPr>
          <p:spPr bwMode="auto">
            <a:xfrm>
              <a:off x="4905" y="3015"/>
              <a:ext cx="270" cy="270"/>
            </a:xfrm>
            <a:prstGeom prst="rect">
              <a:avLst/>
            </a:prstGeom>
            <a:noFill/>
            <a:ln w="14288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Rectangle 32"/>
            <p:cNvSpPr>
              <a:spLocks noChangeArrowheads="1"/>
            </p:cNvSpPr>
            <p:nvPr/>
          </p:nvSpPr>
          <p:spPr bwMode="auto">
            <a:xfrm>
              <a:off x="3935" y="2985"/>
              <a:ext cx="58" cy="58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33"/>
            <p:cNvSpPr>
              <a:spLocks noChangeShapeType="1"/>
            </p:cNvSpPr>
            <p:nvPr/>
          </p:nvSpPr>
          <p:spPr bwMode="auto">
            <a:xfrm flipH="1">
              <a:off x="4505" y="3286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34"/>
            <p:cNvSpPr>
              <a:spLocks noChangeShapeType="1"/>
            </p:cNvSpPr>
            <p:nvPr/>
          </p:nvSpPr>
          <p:spPr bwMode="auto">
            <a:xfrm>
              <a:off x="5047" y="3279"/>
              <a:ext cx="542" cy="54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Rectangle 35"/>
            <p:cNvSpPr>
              <a:spLocks noChangeArrowheads="1"/>
            </p:cNvSpPr>
            <p:nvPr/>
          </p:nvSpPr>
          <p:spPr bwMode="auto">
            <a:xfrm>
              <a:off x="4484" y="3797"/>
              <a:ext cx="59" cy="61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Rectangle 36"/>
            <p:cNvSpPr>
              <a:spLocks noChangeArrowheads="1"/>
            </p:cNvSpPr>
            <p:nvPr/>
          </p:nvSpPr>
          <p:spPr bwMode="auto">
            <a:xfrm>
              <a:off x="5568" y="3805"/>
              <a:ext cx="59" cy="60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Rectangle 37"/>
            <p:cNvSpPr>
              <a:spLocks noChangeArrowheads="1"/>
            </p:cNvSpPr>
            <p:nvPr/>
          </p:nvSpPr>
          <p:spPr bwMode="auto">
            <a:xfrm>
              <a:off x="3064" y="550"/>
              <a:ext cx="18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A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4" name="Rectangle 38"/>
            <p:cNvSpPr>
              <a:spLocks noChangeArrowheads="1"/>
            </p:cNvSpPr>
            <p:nvPr/>
          </p:nvSpPr>
          <p:spPr bwMode="auto">
            <a:xfrm>
              <a:off x="2252" y="1362"/>
              <a:ext cx="179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C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5" name="Rectangle 39"/>
            <p:cNvSpPr>
              <a:spLocks noChangeArrowheads="1"/>
            </p:cNvSpPr>
            <p:nvPr/>
          </p:nvSpPr>
          <p:spPr bwMode="auto">
            <a:xfrm>
              <a:off x="3861" y="1362"/>
              <a:ext cx="16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B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6" name="Rectangle 40"/>
            <p:cNvSpPr>
              <a:spLocks noChangeArrowheads="1"/>
            </p:cNvSpPr>
            <p:nvPr/>
          </p:nvSpPr>
          <p:spPr bwMode="auto">
            <a:xfrm>
              <a:off x="4404" y="2184"/>
              <a:ext cx="179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C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7" name="Rectangle 41"/>
            <p:cNvSpPr>
              <a:spLocks noChangeArrowheads="1"/>
            </p:cNvSpPr>
            <p:nvPr/>
          </p:nvSpPr>
          <p:spPr bwMode="auto">
            <a:xfrm>
              <a:off x="4939" y="2989"/>
              <a:ext cx="179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600" i="0">
                  <a:latin typeface="Times New Roman" pitchFamily="18" charset="0"/>
                </a:rPr>
                <a:t>D</a:t>
              </a:r>
              <a:endParaRPr lang="en-US" sz="1800" b="0" i="0">
                <a:latin typeface="Times New Roman" pitchFamily="18" charset="0"/>
              </a:endParaRPr>
            </a:p>
          </p:txBody>
        </p:sp>
        <p:sp>
          <p:nvSpPr>
            <p:cNvPr id="15408" name="Rectangle 42"/>
            <p:cNvSpPr>
              <a:spLocks noChangeArrowheads="1"/>
            </p:cNvSpPr>
            <p:nvPr/>
          </p:nvSpPr>
          <p:spPr bwMode="auto">
            <a:xfrm>
              <a:off x="3410" y="639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A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09" name="Oval 43"/>
            <p:cNvSpPr>
              <a:spLocks noChangeArrowheads="1"/>
            </p:cNvSpPr>
            <p:nvPr/>
          </p:nvSpPr>
          <p:spPr bwMode="auto">
            <a:xfrm>
              <a:off x="3693" y="643"/>
              <a:ext cx="134" cy="128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Rectangle 44"/>
            <p:cNvSpPr>
              <a:spLocks noChangeArrowheads="1"/>
            </p:cNvSpPr>
            <p:nvPr/>
          </p:nvSpPr>
          <p:spPr bwMode="auto">
            <a:xfrm>
              <a:off x="3727" y="646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1" name="Oval 45"/>
            <p:cNvSpPr>
              <a:spLocks noChangeArrowheads="1"/>
            </p:cNvSpPr>
            <p:nvPr/>
          </p:nvSpPr>
          <p:spPr bwMode="auto">
            <a:xfrm>
              <a:off x="3543" y="801"/>
              <a:ext cx="134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Oval 46"/>
            <p:cNvSpPr>
              <a:spLocks noChangeArrowheads="1"/>
            </p:cNvSpPr>
            <p:nvPr/>
          </p:nvSpPr>
          <p:spPr bwMode="auto">
            <a:xfrm>
              <a:off x="3543" y="501"/>
              <a:ext cx="134" cy="125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Rectangle 47"/>
            <p:cNvSpPr>
              <a:spLocks noChangeArrowheads="1"/>
            </p:cNvSpPr>
            <p:nvPr/>
          </p:nvSpPr>
          <p:spPr bwMode="auto">
            <a:xfrm>
              <a:off x="3577" y="504"/>
              <a:ext cx="8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B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4" name="Rectangle 48"/>
            <p:cNvSpPr>
              <a:spLocks noChangeArrowheads="1"/>
            </p:cNvSpPr>
            <p:nvPr/>
          </p:nvSpPr>
          <p:spPr bwMode="auto">
            <a:xfrm>
              <a:off x="3577" y="805"/>
              <a:ext cx="8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15" name="Line 49"/>
            <p:cNvSpPr>
              <a:spLocks noChangeShapeType="1"/>
            </p:cNvSpPr>
            <p:nvPr/>
          </p:nvSpPr>
          <p:spPr bwMode="auto">
            <a:xfrm>
              <a:off x="3609" y="627"/>
              <a:ext cx="1" cy="17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0"/>
            <p:cNvSpPr>
              <a:spLocks noChangeShapeType="1"/>
            </p:cNvSpPr>
            <p:nvPr/>
          </p:nvSpPr>
          <p:spPr bwMode="auto">
            <a:xfrm>
              <a:off x="3663" y="605"/>
              <a:ext cx="45" cy="5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51"/>
            <p:cNvSpPr>
              <a:spLocks noChangeShapeType="1"/>
            </p:cNvSpPr>
            <p:nvPr/>
          </p:nvSpPr>
          <p:spPr bwMode="auto">
            <a:xfrm flipV="1">
              <a:off x="3504" y="612"/>
              <a:ext cx="60" cy="5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52"/>
            <p:cNvSpPr>
              <a:spLocks noChangeShapeType="1"/>
            </p:cNvSpPr>
            <p:nvPr/>
          </p:nvSpPr>
          <p:spPr bwMode="auto">
            <a:xfrm flipV="1">
              <a:off x="3663" y="762"/>
              <a:ext cx="60" cy="69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Rectangle 53"/>
            <p:cNvSpPr>
              <a:spLocks noChangeArrowheads="1"/>
            </p:cNvSpPr>
            <p:nvPr/>
          </p:nvSpPr>
          <p:spPr bwMode="auto">
            <a:xfrm>
              <a:off x="2785" y="1121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0" name="Rectangle 54"/>
            <p:cNvSpPr>
              <a:spLocks noChangeArrowheads="1"/>
            </p:cNvSpPr>
            <p:nvPr/>
          </p:nvSpPr>
          <p:spPr bwMode="auto">
            <a:xfrm>
              <a:off x="3306" y="1121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1" name="Rectangle 55"/>
            <p:cNvSpPr>
              <a:spLocks noChangeArrowheads="1"/>
            </p:cNvSpPr>
            <p:nvPr/>
          </p:nvSpPr>
          <p:spPr bwMode="auto">
            <a:xfrm>
              <a:off x="3681" y="1940"/>
              <a:ext cx="13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2" name="Rectangle 56"/>
            <p:cNvSpPr>
              <a:spLocks noChangeArrowheads="1"/>
            </p:cNvSpPr>
            <p:nvPr/>
          </p:nvSpPr>
          <p:spPr bwMode="auto">
            <a:xfrm>
              <a:off x="4751" y="3576"/>
              <a:ext cx="13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3" name="Rectangle 57"/>
            <p:cNvSpPr>
              <a:spLocks noChangeArrowheads="1"/>
            </p:cNvSpPr>
            <p:nvPr/>
          </p:nvSpPr>
          <p:spPr bwMode="auto">
            <a:xfrm>
              <a:off x="3990" y="1934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4" name="Rectangle 58"/>
            <p:cNvSpPr>
              <a:spLocks noChangeArrowheads="1"/>
            </p:cNvSpPr>
            <p:nvPr/>
          </p:nvSpPr>
          <p:spPr bwMode="auto">
            <a:xfrm>
              <a:off x="5081" y="3576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5" name="Rectangle 59"/>
            <p:cNvSpPr>
              <a:spLocks noChangeArrowheads="1"/>
            </p:cNvSpPr>
            <p:nvPr/>
          </p:nvSpPr>
          <p:spPr bwMode="auto">
            <a:xfrm>
              <a:off x="4209" y="2763"/>
              <a:ext cx="13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6" name="Rectangle 60"/>
            <p:cNvSpPr>
              <a:spLocks noChangeArrowheads="1"/>
            </p:cNvSpPr>
            <p:nvPr/>
          </p:nvSpPr>
          <p:spPr bwMode="auto">
            <a:xfrm>
              <a:off x="4517" y="2754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7" name="Rectangle 61"/>
            <p:cNvSpPr>
              <a:spLocks noChangeArrowheads="1"/>
            </p:cNvSpPr>
            <p:nvPr/>
          </p:nvSpPr>
          <p:spPr bwMode="auto">
            <a:xfrm>
              <a:off x="2025" y="1452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28" name="Line 62"/>
            <p:cNvSpPr>
              <a:spLocks noChangeShapeType="1"/>
            </p:cNvSpPr>
            <p:nvPr/>
          </p:nvSpPr>
          <p:spPr bwMode="auto">
            <a:xfrm flipH="1">
              <a:off x="1795" y="1660"/>
              <a:ext cx="542" cy="5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Line 63"/>
            <p:cNvSpPr>
              <a:spLocks noChangeShapeType="1"/>
            </p:cNvSpPr>
            <p:nvPr/>
          </p:nvSpPr>
          <p:spPr bwMode="auto">
            <a:xfrm>
              <a:off x="2337" y="1651"/>
              <a:ext cx="542" cy="55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Rectangle 64"/>
            <p:cNvSpPr>
              <a:spLocks noChangeArrowheads="1"/>
            </p:cNvSpPr>
            <p:nvPr/>
          </p:nvSpPr>
          <p:spPr bwMode="auto">
            <a:xfrm>
              <a:off x="1774" y="2172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Rectangle 65"/>
            <p:cNvSpPr>
              <a:spLocks noChangeArrowheads="1"/>
            </p:cNvSpPr>
            <p:nvPr/>
          </p:nvSpPr>
          <p:spPr bwMode="auto">
            <a:xfrm>
              <a:off x="2858" y="2179"/>
              <a:ext cx="59" cy="59"/>
            </a:xfrm>
            <a:prstGeom prst="rect">
              <a:avLst/>
            </a:prstGeom>
            <a:solidFill>
              <a:srgbClr val="FF0000"/>
            </a:solidFill>
            <a:ln w="142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Rectangle 66"/>
            <p:cNvSpPr>
              <a:spLocks noChangeArrowheads="1"/>
            </p:cNvSpPr>
            <p:nvPr/>
          </p:nvSpPr>
          <p:spPr bwMode="auto">
            <a:xfrm>
              <a:off x="2041" y="1949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IN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3" name="Rectangle 67"/>
            <p:cNvSpPr>
              <a:spLocks noChangeArrowheads="1"/>
            </p:cNvSpPr>
            <p:nvPr/>
          </p:nvSpPr>
          <p:spPr bwMode="auto">
            <a:xfrm>
              <a:off x="2372" y="1949"/>
              <a:ext cx="2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OUT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4" name="Rectangle 68"/>
            <p:cNvSpPr>
              <a:spLocks noChangeArrowheads="1"/>
            </p:cNvSpPr>
            <p:nvPr/>
          </p:nvSpPr>
          <p:spPr bwMode="auto">
            <a:xfrm>
              <a:off x="4209" y="1295"/>
              <a:ext cx="8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B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5" name="Rectangle 69"/>
            <p:cNvSpPr>
              <a:spLocks noChangeArrowheads="1"/>
            </p:cNvSpPr>
            <p:nvPr/>
          </p:nvSpPr>
          <p:spPr bwMode="auto">
            <a:xfrm>
              <a:off x="4209" y="1594"/>
              <a:ext cx="8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6" name="Rectangle 70"/>
            <p:cNvSpPr>
              <a:spLocks noChangeArrowheads="1"/>
            </p:cNvSpPr>
            <p:nvPr/>
          </p:nvSpPr>
          <p:spPr bwMode="auto">
            <a:xfrm>
              <a:off x="4359" y="1430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37" name="Line 71"/>
            <p:cNvSpPr>
              <a:spLocks noChangeShapeType="1"/>
            </p:cNvSpPr>
            <p:nvPr/>
          </p:nvSpPr>
          <p:spPr bwMode="auto">
            <a:xfrm>
              <a:off x="4241" y="1411"/>
              <a:ext cx="1" cy="173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72"/>
            <p:cNvSpPr>
              <a:spLocks noChangeShapeType="1"/>
            </p:cNvSpPr>
            <p:nvPr/>
          </p:nvSpPr>
          <p:spPr bwMode="auto">
            <a:xfrm>
              <a:off x="4296" y="1387"/>
              <a:ext cx="45" cy="54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73"/>
            <p:cNvSpPr>
              <a:spLocks noChangeShapeType="1"/>
            </p:cNvSpPr>
            <p:nvPr/>
          </p:nvSpPr>
          <p:spPr bwMode="auto">
            <a:xfrm flipV="1">
              <a:off x="4296" y="1546"/>
              <a:ext cx="59" cy="67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Rectangle 74"/>
            <p:cNvSpPr>
              <a:spLocks noChangeArrowheads="1"/>
            </p:cNvSpPr>
            <p:nvPr/>
          </p:nvSpPr>
          <p:spPr bwMode="auto">
            <a:xfrm>
              <a:off x="3733" y="472"/>
              <a:ext cx="8" cy="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1" name="Rectangle 75"/>
            <p:cNvSpPr>
              <a:spLocks noChangeArrowheads="1"/>
            </p:cNvSpPr>
            <p:nvPr/>
          </p:nvSpPr>
          <p:spPr bwMode="auto">
            <a:xfrm>
              <a:off x="3976" y="621"/>
              <a:ext cx="66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0">
                  <a:latin typeface="Times New Roman" pitchFamily="18" charset="0"/>
                </a:rPr>
                <a:t>Bid graph</a:t>
              </a:r>
              <a:endParaRPr lang="en-US" sz="1600" b="0" i="0">
                <a:latin typeface="Times New Roman" pitchFamily="18" charset="0"/>
              </a:endParaRPr>
            </a:p>
          </p:txBody>
        </p:sp>
        <p:sp>
          <p:nvSpPr>
            <p:cNvPr id="15442" name="Rectangle 76"/>
            <p:cNvSpPr>
              <a:spLocks noChangeArrowheads="1"/>
            </p:cNvSpPr>
            <p:nvPr/>
          </p:nvSpPr>
          <p:spPr bwMode="auto">
            <a:xfrm>
              <a:off x="4727" y="2364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C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3" name="Rectangle 77"/>
            <p:cNvSpPr>
              <a:spLocks noChangeArrowheads="1"/>
            </p:cNvSpPr>
            <p:nvPr/>
          </p:nvSpPr>
          <p:spPr bwMode="auto">
            <a:xfrm>
              <a:off x="4879" y="2199"/>
              <a:ext cx="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4" name="Line 78"/>
            <p:cNvSpPr>
              <a:spLocks noChangeShapeType="1"/>
            </p:cNvSpPr>
            <p:nvPr/>
          </p:nvSpPr>
          <p:spPr bwMode="auto">
            <a:xfrm flipV="1">
              <a:off x="4814" y="2308"/>
              <a:ext cx="60" cy="69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5" name="Oval 79"/>
            <p:cNvSpPr>
              <a:spLocks noChangeArrowheads="1"/>
            </p:cNvSpPr>
            <p:nvPr/>
          </p:nvSpPr>
          <p:spPr bwMode="auto">
            <a:xfrm>
              <a:off x="5235" y="3075"/>
              <a:ext cx="135" cy="127"/>
            </a:xfrm>
            <a:prstGeom prst="ellipse">
              <a:avLst/>
            </a:prstGeom>
            <a:solidFill>
              <a:srgbClr val="00FF00"/>
            </a:solidFill>
            <a:ln w="14288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6" name="Rectangle 80"/>
            <p:cNvSpPr>
              <a:spLocks noChangeArrowheads="1"/>
            </p:cNvSpPr>
            <p:nvPr/>
          </p:nvSpPr>
          <p:spPr bwMode="auto">
            <a:xfrm>
              <a:off x="5269" y="3078"/>
              <a:ext cx="90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D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7" name="Rectangle 81"/>
            <p:cNvSpPr>
              <a:spLocks noChangeArrowheads="1"/>
            </p:cNvSpPr>
            <p:nvPr/>
          </p:nvSpPr>
          <p:spPr bwMode="auto">
            <a:xfrm>
              <a:off x="2487" y="941"/>
              <a:ext cx="3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  <p:sp>
          <p:nvSpPr>
            <p:cNvPr id="15448" name="Rectangle 82"/>
            <p:cNvSpPr>
              <a:spLocks noChangeArrowheads="1"/>
            </p:cNvSpPr>
            <p:nvPr/>
          </p:nvSpPr>
          <p:spPr bwMode="auto">
            <a:xfrm>
              <a:off x="3619" y="1761"/>
              <a:ext cx="31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0">
                  <a:latin typeface="Times New Roman" pitchFamily="18" charset="0"/>
                </a:rPr>
                <a:t> </a:t>
              </a:r>
              <a:endParaRPr lang="en-US" sz="2400" b="0" i="0">
                <a:latin typeface="Times New Roman" pitchFamily="18" charset="0"/>
              </a:endParaRPr>
            </a:p>
          </p:txBody>
        </p:sp>
      </p:grpSp>
      <p:sp>
        <p:nvSpPr>
          <p:cNvPr id="15372" name="Rectangle 83"/>
          <p:cNvSpPr>
            <a:spLocks noChangeArrowheads="1"/>
          </p:cNvSpPr>
          <p:nvPr/>
        </p:nvSpPr>
        <p:spPr bwMode="auto">
          <a:xfrm>
            <a:off x="4743450" y="2901950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3" name="Rectangle 84"/>
          <p:cNvSpPr>
            <a:spLocks noChangeArrowheads="1"/>
          </p:cNvSpPr>
          <p:nvPr/>
        </p:nvSpPr>
        <p:spPr bwMode="auto">
          <a:xfrm>
            <a:off x="6656388" y="272097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4" name="Rectangle 85"/>
          <p:cNvSpPr>
            <a:spLocks noChangeArrowheads="1"/>
          </p:cNvSpPr>
          <p:nvPr/>
        </p:nvSpPr>
        <p:spPr bwMode="auto">
          <a:xfrm>
            <a:off x="6048375" y="40116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5" name="Rectangle 86"/>
          <p:cNvSpPr>
            <a:spLocks noChangeArrowheads="1"/>
          </p:cNvSpPr>
          <p:nvPr/>
        </p:nvSpPr>
        <p:spPr bwMode="auto">
          <a:xfrm>
            <a:off x="7493000" y="40116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5376" name="Text Box 87"/>
          <p:cNvSpPr txBox="1">
            <a:spLocks noChangeArrowheads="1"/>
          </p:cNvSpPr>
          <p:nvPr/>
        </p:nvSpPr>
        <p:spPr bwMode="auto">
          <a:xfrm>
            <a:off x="1954213" y="1243013"/>
            <a:ext cx="21463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3200" b="1" i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3200" b="1" i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1800" i="0">
                <a:latin typeface="Times New Roman" pitchFamily="18" charset="0"/>
              </a:rPr>
              <a:t>Bids of this example</a:t>
            </a:r>
          </a:p>
          <a:p>
            <a:r>
              <a:rPr lang="en-US" sz="1800" i="0">
                <a:latin typeface="Times New Roman" pitchFamily="18" charset="0"/>
              </a:rPr>
              <a:t>A={1,2}</a:t>
            </a:r>
          </a:p>
          <a:p>
            <a:r>
              <a:rPr lang="en-US" sz="1800" i="0">
                <a:latin typeface="Times New Roman" pitchFamily="18" charset="0"/>
              </a:rPr>
              <a:t>B={2,3}</a:t>
            </a:r>
          </a:p>
          <a:p>
            <a:r>
              <a:rPr lang="en-US" sz="1800" i="0">
                <a:latin typeface="Times New Roman" pitchFamily="18" charset="0"/>
              </a:rPr>
              <a:t>C={3}</a:t>
            </a:r>
          </a:p>
          <a:p>
            <a:r>
              <a:rPr lang="en-US" sz="1800" i="0">
                <a:latin typeface="Times New Roman" pitchFamily="18" charset="0"/>
              </a:rPr>
              <a:t>D={1,3}</a:t>
            </a:r>
          </a:p>
        </p:txBody>
      </p:sp>
      <p:graphicFrame>
        <p:nvGraphicFramePr>
          <p:cNvPr id="15377" name="Object 88"/>
          <p:cNvGraphicFramePr>
            <a:graphicFrameLocks noChangeAspect="1"/>
          </p:cNvGraphicFramePr>
          <p:nvPr/>
        </p:nvGraphicFramePr>
        <p:xfrm>
          <a:off x="2209800" y="4648200"/>
          <a:ext cx="19812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5" name="Equation" r:id="rId3" imgW="1079032" imgH="431613" progId="Equation.3">
                  <p:embed/>
                </p:oleObj>
              </mc:Choice>
              <mc:Fallback>
                <p:oleObj name="Equation" r:id="rId3" imgW="1079032" imgH="431613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19812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948" y="457200"/>
            <a:ext cx="7772400" cy="1143000"/>
          </a:xfrm>
        </p:spPr>
        <p:txBody>
          <a:bodyPr/>
          <a:lstStyle/>
          <a:p>
            <a:r>
              <a:rPr lang="en-US" dirty="0" smtClean="0"/>
              <a:t>Integer program (IP)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52600"/>
            <a:ext cx="64770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max </a:t>
            </a:r>
            <a:r>
              <a:rPr lang="en-US" dirty="0" err="1" smtClean="0"/>
              <a:t>c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subject to 	Ax ≤ b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/>
              <a:t>x </a:t>
            </a:r>
            <a:r>
              <a:rPr lang="en-US" dirty="0" smtClean="0"/>
              <a:t>≥ 0, and </a:t>
            </a:r>
            <a:r>
              <a:rPr lang="en-US" dirty="0" smtClean="0"/>
              <a:t>integer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518928"/>
              </p:ext>
            </p:extLst>
          </p:nvPr>
        </p:nvGraphicFramePr>
        <p:xfrm>
          <a:off x="3124200" y="4191000"/>
          <a:ext cx="2743200" cy="18288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433470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z*: = max z = 5x</a:t>
                      </a:r>
                      <a:r>
                        <a:rPr lang="pl-PL" baseline="-25000" dirty="0"/>
                        <a:t>1</a:t>
                      </a:r>
                      <a:r>
                        <a:rPr lang="pl-PL" dirty="0"/>
                        <a:t> + </a:t>
                      </a:r>
                      <a:r>
                        <a:rPr lang="pl-PL" dirty="0" smtClean="0"/>
                        <a:t>8x</a:t>
                      </a:r>
                      <a:r>
                        <a:rPr lang="pl-PL" baseline="-25000" dirty="0" smtClean="0"/>
                        <a:t>2</a:t>
                      </a:r>
                      <a:endParaRPr lang="pl-P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203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s.t.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166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 + 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≤ </a:t>
                      </a:r>
                      <a:r>
                        <a:rPr lang="en-US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30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 + 9x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≤ </a:t>
                      </a:r>
                      <a:r>
                        <a:rPr lang="en-US" dirty="0"/>
                        <a:t>45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992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, x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 </a:t>
                      </a:r>
                      <a:r>
                        <a:rPr lang="en-US" dirty="0" smtClean="0"/>
                        <a:t>≥ 0</a:t>
                      </a:r>
                      <a:r>
                        <a:rPr lang="en-US" dirty="0"/>
                        <a:t>, and integer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15243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914400" y="3886200"/>
            <a:ext cx="6781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225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study integer programming in an AI course?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610600" cy="3962400"/>
          </a:xfrm>
        </p:spPr>
        <p:txBody>
          <a:bodyPr/>
          <a:lstStyle/>
          <a:p>
            <a:r>
              <a:rPr lang="en-US" sz="2800" dirty="0" smtClean="0"/>
              <a:t>Integer programming and search are closely related. There is great benefit from knowing ideas from both so one can cross-fertilize across the two (in both directions)</a:t>
            </a:r>
          </a:p>
          <a:p>
            <a:r>
              <a:rPr lang="en-US" sz="2800" dirty="0" smtClean="0"/>
              <a:t>Integer programming is </a:t>
            </a:r>
            <a:r>
              <a:rPr lang="en-US" sz="2800" dirty="0" smtClean="0"/>
              <a:t>the leading tool </a:t>
            </a:r>
            <a:r>
              <a:rPr lang="en-US" sz="2800" dirty="0" smtClean="0"/>
              <a:t>in a myriad of AI </a:t>
            </a:r>
            <a:r>
              <a:rPr lang="en-US" sz="2800" dirty="0" smtClean="0"/>
              <a:t>applications, e.g.:</a:t>
            </a:r>
          </a:p>
          <a:p>
            <a:pPr lvl="1"/>
            <a:r>
              <a:rPr lang="en-US" sz="2000" dirty="0" smtClean="0"/>
              <a:t>Probabilistic inference</a:t>
            </a:r>
          </a:p>
          <a:p>
            <a:pPr lvl="1"/>
            <a:r>
              <a:rPr lang="en-US" sz="2000" dirty="0" smtClean="0"/>
              <a:t>Optimal clustering</a:t>
            </a:r>
          </a:p>
          <a:p>
            <a:pPr lvl="1"/>
            <a:r>
              <a:rPr lang="en-US" sz="2000" dirty="0" smtClean="0"/>
              <a:t>Combinatorial auction winner determination</a:t>
            </a:r>
          </a:p>
          <a:p>
            <a:pPr lvl="1"/>
            <a:r>
              <a:rPr lang="en-US" sz="2000" dirty="0" smtClean="0"/>
              <a:t>Kidney exchange</a:t>
            </a:r>
          </a:p>
          <a:p>
            <a:pPr lvl="1"/>
            <a:r>
              <a:rPr lang="en-US" sz="2000" dirty="0" smtClean="0"/>
              <a:t>Traveling salesperson problem</a:t>
            </a:r>
          </a:p>
          <a:p>
            <a:pPr lvl="1"/>
            <a:r>
              <a:rPr lang="en-US" sz="2000" dirty="0" smtClean="0"/>
              <a:t>Supervised learning</a:t>
            </a:r>
            <a:endParaRPr lang="en-US" sz="24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3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43000"/>
          </a:xfrm>
        </p:spPr>
        <p:txBody>
          <a:bodyPr/>
          <a:lstStyle/>
          <a:p>
            <a:r>
              <a:rPr lang="en-US" dirty="0" smtClean="0"/>
              <a:t>IPs typically solved using tree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A branching decision can be thought of as adding a constraint to the integer program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a binary integer program, branching is setting a variable to 0 or 1</a:t>
            </a:r>
          </a:p>
          <a:p>
            <a:pPr lvl="1"/>
            <a:r>
              <a:rPr lang="en-US" dirty="0" smtClean="0"/>
              <a:t>If the integer variable is not binary, then don’t have to necessarily branch to assign a specific value (e.g., x</a:t>
            </a:r>
            <a:r>
              <a:rPr lang="en-US" baseline="-25000" dirty="0" smtClean="0"/>
              <a:t>i</a:t>
            </a:r>
            <a:r>
              <a:rPr lang="en-US" dirty="0" smtClean="0"/>
              <a:t> = 3), but, e.g., x</a:t>
            </a:r>
            <a:r>
              <a:rPr lang="en-US" baseline="-25000" dirty="0" smtClean="0"/>
              <a:t>i</a:t>
            </a:r>
            <a:r>
              <a:rPr lang="en-US" dirty="0" smtClean="0"/>
              <a:t> ≥ 7</a:t>
            </a:r>
          </a:p>
          <a:p>
            <a:pPr lvl="2"/>
            <a:r>
              <a:rPr lang="en-US" dirty="0" smtClean="0"/>
              <a:t>The latter can be used to have similar numbers of values on both branches, and thus similar tree sizes under both branches. (Why is this desirable?)</a:t>
            </a:r>
          </a:p>
        </p:txBody>
      </p:sp>
    </p:spTree>
    <p:extLst>
      <p:ext uri="{BB962C8B-B14F-4D97-AF65-F5344CB8AC3E}">
        <p14:creationId xmlns:p14="http://schemas.microsoft.com/office/powerpoint/2010/main" val="41009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3552</TotalTime>
  <Words>2474</Words>
  <Application>Microsoft Office PowerPoint</Application>
  <PresentationFormat>On-screen Show (4:3)</PresentationFormat>
  <Paragraphs>429</Paragraphs>
  <Slides>34</Slides>
  <Notes>5</Notes>
  <HiddenSlides>6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ＭＳ Ｐゴシック</vt:lpstr>
      <vt:lpstr>Arial</vt:lpstr>
      <vt:lpstr>Cambria Math</vt:lpstr>
      <vt:lpstr>Helvetica</vt:lpstr>
      <vt:lpstr>Math1</vt:lpstr>
      <vt:lpstr>Symbol</vt:lpstr>
      <vt:lpstr>Times</vt:lpstr>
      <vt:lpstr>Times New Roman</vt:lpstr>
      <vt:lpstr>Verdana</vt:lpstr>
      <vt:lpstr>Default Design</vt:lpstr>
      <vt:lpstr>Equation</vt:lpstr>
      <vt:lpstr>Integer programming   </vt:lpstr>
      <vt:lpstr>Example application:  Winner determination in multi-item auctions</vt:lpstr>
      <vt:lpstr>Auction design for multi-item settings</vt:lpstr>
      <vt:lpstr>Auction design for multi-item settings…</vt:lpstr>
      <vt:lpstr>First generation search algorithms: branch-on-items formulation  [Sandholm ICE-98, IJCAI-99, AIJ-02]</vt:lpstr>
      <vt:lpstr>2nd generation algorithm: Combinatorial Auction, Branch On Bids [Sandholm&amp;Suri AAAI-00, AIJ-03]</vt:lpstr>
      <vt:lpstr>Integer program (IP)</vt:lpstr>
      <vt:lpstr>Why study integer programming in an AI course?</vt:lpstr>
      <vt:lpstr>IPs typically solved using tree search</vt:lpstr>
      <vt:lpstr>Branch and bound</vt:lpstr>
      <vt:lpstr>Cutting planes (aka cuts)</vt:lpstr>
      <vt:lpstr>PowerPoint Presentation</vt:lpstr>
      <vt:lpstr>Example of a cut that is valid for winner determination:  Odd hole inequality</vt:lpstr>
      <vt:lpstr>Separation using cuts</vt:lpstr>
      <vt:lpstr>How to find cuts that separate?</vt:lpstr>
      <vt:lpstr>Gomory cut</vt:lpstr>
      <vt:lpstr>How to generate Gomory cuts? [Example from http://www.ms.unimelb.edu.au/~moshe@unimelb/620-362/gomory/]</vt:lpstr>
      <vt:lpstr>Why is this valid?</vt:lpstr>
      <vt:lpstr>Question</vt:lpstr>
      <vt:lpstr>Advanced topics</vt:lpstr>
      <vt:lpstr>Advanced topic: amazing! Gomory’s cutting plane algorithm</vt:lpstr>
      <vt:lpstr>Some good variable-selection heuristics  for integer programs</vt:lpstr>
      <vt:lpstr>Identifying &amp; solving tractable cases at search nodes (so that no search is needed below such nodes)</vt:lpstr>
      <vt:lpstr>Example 1: “Short” bids </vt:lpstr>
      <vt:lpstr>Example 2: Interval bids</vt:lpstr>
      <vt:lpstr>PowerPoint Presentation</vt:lpstr>
      <vt:lpstr>Example 3...</vt:lpstr>
      <vt:lpstr>Example 4: Even more generality: Item graphs  [Conitzer, Derryberry, Sandholm AAAI-04]</vt:lpstr>
      <vt:lpstr>Clearing with item graphs:  our old friend Tree Decomposition!</vt:lpstr>
      <vt:lpstr>Application: combinatorial renting</vt:lpstr>
      <vt:lpstr>Application: conditional awarding of items</vt:lpstr>
      <vt:lpstr>Hardness of related questions</vt:lpstr>
      <vt:lpstr>Generalization: substitutability   [Sandholm IJCAI-99, AIJ-02]</vt:lpstr>
      <vt:lpstr>Incremental generation of the search problem as needed</vt:lpstr>
    </vt:vector>
  </TitlesOfParts>
  <Company>CMU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SCS</dc:creator>
  <cp:lastModifiedBy>Tuomas Sandholm</cp:lastModifiedBy>
  <cp:revision>1140</cp:revision>
  <dcterms:created xsi:type="dcterms:W3CDTF">2001-04-21T19:04:23Z</dcterms:created>
  <dcterms:modified xsi:type="dcterms:W3CDTF">2017-09-21T23:44:29Z</dcterms:modified>
</cp:coreProperties>
</file>